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77"/>
  </p:notesMasterIdLst>
  <p:sldIdLst>
    <p:sldId id="774" r:id="rId2"/>
    <p:sldId id="793" r:id="rId3"/>
    <p:sldId id="497" r:id="rId4"/>
    <p:sldId id="746" r:id="rId5"/>
    <p:sldId id="771" r:id="rId6"/>
    <p:sldId id="772" r:id="rId7"/>
    <p:sldId id="773" r:id="rId8"/>
    <p:sldId id="753" r:id="rId9"/>
    <p:sldId id="755" r:id="rId10"/>
    <p:sldId id="756" r:id="rId11"/>
    <p:sldId id="757" r:id="rId12"/>
    <p:sldId id="758" r:id="rId13"/>
    <p:sldId id="759" r:id="rId14"/>
    <p:sldId id="760" r:id="rId15"/>
    <p:sldId id="762" r:id="rId16"/>
    <p:sldId id="763" r:id="rId17"/>
    <p:sldId id="764" r:id="rId18"/>
    <p:sldId id="775" r:id="rId19"/>
    <p:sldId id="777" r:id="rId20"/>
    <p:sldId id="776" r:id="rId21"/>
    <p:sldId id="778" r:id="rId22"/>
    <p:sldId id="498" r:id="rId23"/>
    <p:sldId id="747" r:id="rId24"/>
    <p:sldId id="499" r:id="rId25"/>
    <p:sldId id="791" r:id="rId26"/>
    <p:sldId id="500" r:id="rId27"/>
    <p:sldId id="783" r:id="rId28"/>
    <p:sldId id="789" r:id="rId29"/>
    <p:sldId id="790" r:id="rId30"/>
    <p:sldId id="503" r:id="rId31"/>
    <p:sldId id="792" r:id="rId32"/>
    <p:sldId id="799" r:id="rId33"/>
    <p:sldId id="795" r:id="rId34"/>
    <p:sldId id="782" r:id="rId35"/>
    <p:sldId id="796" r:id="rId36"/>
    <p:sldId id="784" r:id="rId37"/>
    <p:sldId id="786" r:id="rId38"/>
    <p:sldId id="788" r:id="rId39"/>
    <p:sldId id="797" r:id="rId40"/>
    <p:sldId id="798" r:id="rId41"/>
    <p:sldId id="787" r:id="rId42"/>
    <p:sldId id="817" r:id="rId43"/>
    <p:sldId id="800" r:id="rId44"/>
    <p:sldId id="801" r:id="rId45"/>
    <p:sldId id="802" r:id="rId46"/>
    <p:sldId id="794" r:id="rId47"/>
    <p:sldId id="803" r:id="rId48"/>
    <p:sldId id="804" r:id="rId49"/>
    <p:sldId id="805" r:id="rId50"/>
    <p:sldId id="806" r:id="rId51"/>
    <p:sldId id="807" r:id="rId52"/>
    <p:sldId id="809" r:id="rId53"/>
    <p:sldId id="810" r:id="rId54"/>
    <p:sldId id="811" r:id="rId55"/>
    <p:sldId id="812" r:id="rId56"/>
    <p:sldId id="813" r:id="rId57"/>
    <p:sldId id="814" r:id="rId58"/>
    <p:sldId id="815" r:id="rId59"/>
    <p:sldId id="816" r:id="rId60"/>
    <p:sldId id="808" r:id="rId61"/>
    <p:sldId id="661" r:id="rId62"/>
    <p:sldId id="662" r:id="rId63"/>
    <p:sldId id="663" r:id="rId64"/>
    <p:sldId id="664" r:id="rId65"/>
    <p:sldId id="665" r:id="rId66"/>
    <p:sldId id="666" r:id="rId67"/>
    <p:sldId id="689" r:id="rId68"/>
    <p:sldId id="690" r:id="rId69"/>
    <p:sldId id="681" r:id="rId70"/>
    <p:sldId id="682" r:id="rId71"/>
    <p:sldId id="683" r:id="rId72"/>
    <p:sldId id="684" r:id="rId73"/>
    <p:sldId id="686" r:id="rId74"/>
    <p:sldId id="687" r:id="rId75"/>
    <p:sldId id="688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94789"/>
  </p:normalViewPr>
  <p:slideViewPr>
    <p:cSldViewPr snapToGrid="0" snapToObjects="1">
      <p:cViewPr varScale="1">
        <p:scale>
          <a:sx n="112" d="100"/>
          <a:sy n="112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14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61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794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93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753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67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5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18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23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19597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269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958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25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86735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1442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1144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76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73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079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811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37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45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1880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46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91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061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47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7933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48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449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49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554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904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445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912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043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659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7688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051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358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698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59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122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60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064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B8E91B-D366-034E-8294-1DF9125031B0}" type="slidenum">
              <a:rPr lang="en-US"/>
              <a:pPr/>
              <a:t>61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550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F5E9E4-787B-004E-8396-631E3177C0DD}" type="slidenum">
              <a:rPr lang="en-US"/>
              <a:pPr/>
              <a:t>62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2718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C9E37B-2728-0A4F-8547-0E8728A1D6DC}" type="slidenum">
              <a:rPr lang="en-US"/>
              <a:pPr/>
              <a:t>63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435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C40A0E-18C8-6F42-B7FE-43B260F31935}" type="slidenum">
              <a:rPr lang="en-US"/>
              <a:pPr/>
              <a:t>64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7933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1F643-DE14-0949-876D-7492D1B45DF8}" type="slidenum">
              <a:rPr lang="en-US"/>
              <a:pPr/>
              <a:t>65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8747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D04E0-27AA-134D-B26C-E61A2FE8C192}" type="slidenum">
              <a:rPr lang="en-US"/>
              <a:pPr/>
              <a:t>66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0832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AF0E4D-0F2D-1943-A53C-3241B80EA534}" type="slidenum">
              <a:rPr lang="en-US"/>
              <a:pPr/>
              <a:t>67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96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0634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6E47D-EA0D-604A-9B67-7D757AF5249F}" type="slidenum">
              <a:rPr lang="en-US"/>
              <a:pPr/>
              <a:t>68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8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B09AA9-CAB4-9445-A6DD-DA3A13A4B825}" type="slidenum">
              <a:rPr lang="en-US"/>
              <a:pPr/>
              <a:t>69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2092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0E8E15-C5E4-8847-A90E-2BC757EC3B2D}" type="slidenum">
              <a:rPr lang="en-US"/>
              <a:pPr/>
              <a:t>70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9043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26C7BA-3911-6C44-BE27-B6B02AF9B062}" type="slidenum">
              <a:rPr lang="en-US"/>
              <a:pPr/>
              <a:t>71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5348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974043-CAF6-5643-B619-5F62D418C4CB}" type="slidenum">
              <a:rPr lang="en-US"/>
              <a:pPr/>
              <a:t>72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4505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6931AC-DA96-0E4A-BCEF-FC9147E850F5}" type="slidenum">
              <a:rPr lang="en-US"/>
              <a:pPr/>
              <a:t>73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0318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84832D-7499-6148-96D8-6EB5287B78EF}" type="slidenum">
              <a:rPr lang="en-US"/>
              <a:pPr/>
              <a:t>74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285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C12D9-11B7-A042-B21A-CC28E7920DA9}" type="slidenum">
              <a:rPr lang="en-US"/>
              <a:pPr/>
              <a:t>75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94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3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80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07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11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531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2" y="1267635"/>
            <a:ext cx="3066865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7"/>
            <a:ext cx="640562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6"/>
            <a:ext cx="6405628" cy="42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389557"/>
            <a:ext cx="2952890" cy="2012028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387593"/>
            <a:ext cx="29528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49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8E09EF6-A1EB-D746-807A-1884B963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" y="436722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0" y="438687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1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3678"/>
            <a:ext cx="2952890" cy="196378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11713"/>
            <a:ext cx="2952890" cy="1963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768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0A0EBC8-1CCB-D540-861D-9564C8D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38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1" y="436722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5" y="438687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64" y="380171"/>
            <a:ext cx="6989890" cy="444279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C424A0-4452-B94A-82D9-43FF50725529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3354A-0316-3A4A-A9D2-755FFD6A31C3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4BB3AB-CC55-2541-A0C3-58FF15ECCE09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23917-DEA4-364A-A7DD-BD66E1CEEDB5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9172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2"/>
            <a:ext cx="6989888" cy="44427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BD9DC0-4A1F-5047-8E8F-286F0A9E0005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70B6A-7388-D54B-B30F-7BE74D54E0B1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D5F89-8295-B542-A791-34BEDA9BA09A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7C609-6F41-7A42-BB6B-80B3846E859C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9327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798918" y="2156251"/>
            <a:ext cx="3546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80060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C40D6-E80F-6C43-ABAD-DFDA44211D6C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79D2C-E694-4D4B-B32A-8A013030402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E988-4CBA-AB4A-9BC1-AD4891F73894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C440E-99FA-5744-9D12-A6426C9B3A0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0943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6967AD-6379-0445-89C8-293DCBEBA973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C16D19-F8BA-A543-9EF5-A5076B2D05F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7F31B-DD6B-6240-A421-8A66636F9382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4E34FE-2832-4C49-B3F6-6F9D72D5112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8974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490024" y="2239566"/>
            <a:ext cx="2468165" cy="183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71292" y="2981328"/>
            <a:ext cx="2912271" cy="646510"/>
            <a:chOff x="2523" y="2378"/>
            <a:chExt cx="2446" cy="543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177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Esta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pieza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tiene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7 </a:t>
              </a:r>
            </a:p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defectos</a:t>
              </a:r>
              <a:endParaRPr lang="en-US" sz="1800" i="1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40156" y="2905125"/>
            <a:ext cx="688181" cy="757238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</p:grpSp>
      <p:sp>
        <p:nvSpPr>
          <p:cNvPr id="57" name="Text Box 2">
            <a:extLst>
              <a:ext uri="{FF2B5EF4-FFF2-40B4-BE49-F238E27FC236}">
                <a16:creationId xmlns:a16="http://schemas.microsoft.com/office/drawing/2014/main" id="{7AC773CC-D12A-8E4E-9ACB-C9ED190D5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Análisis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medición, una interpretación o una decisión.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698928"/>
              </p:ext>
            </p:extLst>
          </p:nvPr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557463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</p:spTree>
    <p:extLst>
      <p:ext uri="{BB962C8B-B14F-4D97-AF65-F5344CB8AC3E}">
        <p14:creationId xmlns:p14="http://schemas.microsoft.com/office/powerpoint/2010/main" val="31900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BA64C1-6322-8346-B0AC-7CAA2171E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222" y="2122290"/>
            <a:ext cx="1173635" cy="1588294"/>
          </a:xfrm>
          <a:prstGeom prst="rect">
            <a:avLst/>
          </a:prstGeom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74683" y="2439591"/>
            <a:ext cx="3090867" cy="1191816"/>
            <a:chOff x="1350" y="2049"/>
            <a:chExt cx="2596" cy="100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66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Ritmo cardiaco = 215 </a:t>
              </a:r>
              <a:r>
                <a:rPr lang="es-ES" sz="12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2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101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Edad = 15 años</a:t>
              </a: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659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Sexo = M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059639" y="2459832"/>
            <a:ext cx="1393030" cy="1208485"/>
            <a:chOff x="4277" y="2066"/>
            <a:chExt cx="1170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 sz="1050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5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latin typeface="Trebuchet MS" pitchFamily="34" charset="0"/>
                </a:rPr>
                <a:t>ALARM = </a:t>
              </a:r>
              <a:r>
                <a:rPr lang="es-ES" sz="12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246070" y="2564607"/>
            <a:ext cx="342900" cy="917972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125818" y="2728912"/>
            <a:ext cx="188119" cy="261938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</p:grpSp>
      <p:sp>
        <p:nvSpPr>
          <p:cNvPr id="36" name="Text Box 2">
            <a:extLst>
              <a:ext uri="{FF2B5EF4-FFF2-40B4-BE49-F238E27FC236}">
                <a16:creationId xmlns:a16="http://schemas.microsoft.com/office/drawing/2014/main" id="{35B2CBE5-8D3C-8747-8E23-DF0D9C9CA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Reconocimiento de Patrones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Métodos que hacen inferencia a partir de datos. Usualmente, se mide un objeto para asignarlo a una clase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9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/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222469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54803A-229D-9547-8235-F617006E6EF3}"/>
              </a:ext>
            </a:extLst>
          </p:cNvPr>
          <p:cNvGrpSpPr/>
          <p:nvPr/>
        </p:nvGrpSpPr>
        <p:grpSpPr>
          <a:xfrm>
            <a:off x="-62299" y="2961148"/>
            <a:ext cx="6804365" cy="2019410"/>
            <a:chOff x="-62299" y="2961148"/>
            <a:chExt cx="6804365" cy="2019410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6A5AD66-9638-0C44-812A-1309BBCAFE36}"/>
                </a:ext>
              </a:extLst>
            </p:cNvPr>
            <p:cNvSpPr/>
            <p:nvPr/>
          </p:nvSpPr>
          <p:spPr>
            <a:xfrm>
              <a:off x="2307880" y="2961148"/>
              <a:ext cx="4434186" cy="2019410"/>
            </a:xfrm>
            <a:custGeom>
              <a:avLst/>
              <a:gdLst>
                <a:gd name="connsiteX0" fmla="*/ 1398174 w 5912248"/>
                <a:gd name="connsiteY0" fmla="*/ 38 h 2692547"/>
                <a:gd name="connsiteX1" fmla="*/ 245253 w 5912248"/>
                <a:gd name="connsiteY1" fmla="*/ 350981 h 2692547"/>
                <a:gd name="connsiteX2" fmla="*/ 11327 w 5912248"/>
                <a:gd name="connsiteY2" fmla="*/ 1219981 h 2692547"/>
                <a:gd name="connsiteX3" fmla="*/ 261962 w 5912248"/>
                <a:gd name="connsiteY3" fmla="*/ 2322943 h 2692547"/>
                <a:gd name="connsiteX4" fmla="*/ 2099952 w 5912248"/>
                <a:gd name="connsiteY4" fmla="*/ 2657174 h 2692547"/>
                <a:gd name="connsiteX5" fmla="*/ 5525297 w 5912248"/>
                <a:gd name="connsiteY5" fmla="*/ 2490058 h 2692547"/>
                <a:gd name="connsiteX6" fmla="*/ 5642260 w 5912248"/>
                <a:gd name="connsiteY6" fmla="*/ 952596 h 2692547"/>
                <a:gd name="connsiteX7" fmla="*/ 3820979 w 5912248"/>
                <a:gd name="connsiteY7" fmla="*/ 902461 h 2692547"/>
                <a:gd name="connsiteX8" fmla="*/ 3319709 w 5912248"/>
                <a:gd name="connsiteY8" fmla="*/ 367692 h 2692547"/>
                <a:gd name="connsiteX9" fmla="*/ 1398174 w 5912248"/>
                <a:gd name="connsiteY9" fmla="*/ 38 h 26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2248" h="2692547">
                  <a:moveTo>
                    <a:pt x="1398174" y="38"/>
                  </a:moveTo>
                  <a:cubicBezTo>
                    <a:pt x="885765" y="-2747"/>
                    <a:pt x="476394" y="147657"/>
                    <a:pt x="245253" y="350981"/>
                  </a:cubicBezTo>
                  <a:cubicBezTo>
                    <a:pt x="14112" y="554305"/>
                    <a:pt x="8542" y="891321"/>
                    <a:pt x="11327" y="1219981"/>
                  </a:cubicBezTo>
                  <a:cubicBezTo>
                    <a:pt x="14112" y="1548641"/>
                    <a:pt x="-86142" y="2083411"/>
                    <a:pt x="261962" y="2322943"/>
                  </a:cubicBezTo>
                  <a:cubicBezTo>
                    <a:pt x="610066" y="2562475"/>
                    <a:pt x="1222730" y="2629322"/>
                    <a:pt x="2099952" y="2657174"/>
                  </a:cubicBezTo>
                  <a:cubicBezTo>
                    <a:pt x="2977174" y="2685026"/>
                    <a:pt x="4934912" y="2774154"/>
                    <a:pt x="5525297" y="2490058"/>
                  </a:cubicBezTo>
                  <a:cubicBezTo>
                    <a:pt x="6115682" y="2205962"/>
                    <a:pt x="5926313" y="1217195"/>
                    <a:pt x="5642260" y="952596"/>
                  </a:cubicBezTo>
                  <a:cubicBezTo>
                    <a:pt x="5358207" y="687997"/>
                    <a:pt x="4208071" y="999945"/>
                    <a:pt x="3820979" y="902461"/>
                  </a:cubicBezTo>
                  <a:cubicBezTo>
                    <a:pt x="3433887" y="804977"/>
                    <a:pt x="3717940" y="520881"/>
                    <a:pt x="3319709" y="367692"/>
                  </a:cubicBezTo>
                  <a:cubicBezTo>
                    <a:pt x="2921478" y="214503"/>
                    <a:pt x="1910583" y="2823"/>
                    <a:pt x="1398174" y="38"/>
                  </a:cubicBezTo>
                  <a:close/>
                </a:path>
              </a:pathLst>
            </a:custGeom>
            <a:solidFill>
              <a:srgbClr val="FF6600">
                <a:alpha val="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" name="Text Box 2">
              <a:extLst>
                <a:ext uri="{FF2B5EF4-FFF2-40B4-BE49-F238E27FC236}">
                  <a16:creationId xmlns:a16="http://schemas.microsoft.com/office/drawing/2014/main" id="{361DA45D-94D2-FE47-AF47-52D53C164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2299" y="3937483"/>
              <a:ext cx="225432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Reconocimiento de </a:t>
              </a:r>
            </a:p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Patrones: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8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2E93A-C1A7-B842-B75E-81C269AD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61" y="2089242"/>
            <a:ext cx="1469928" cy="2141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865074-C083-424E-AF04-71F98336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67" y="2021077"/>
            <a:ext cx="1541498" cy="21085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E4B3EB-56A9-644B-A0CA-82F8A512A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3" y="1854380"/>
            <a:ext cx="1635089" cy="2136075"/>
          </a:xfrm>
          <a:prstGeom prst="rect">
            <a:avLst/>
          </a:prstGeom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3A05F19-C1C5-1841-83F1-9FFD5787A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63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3BF8CC-4ADF-5945-9C53-A839E2A1DC51}"/>
              </a:ext>
            </a:extLst>
          </p:cNvPr>
          <p:cNvGrpSpPr/>
          <p:nvPr/>
        </p:nvGrpSpPr>
        <p:grpSpPr>
          <a:xfrm>
            <a:off x="238992" y="2137614"/>
            <a:ext cx="6264021" cy="1911207"/>
            <a:chOff x="362204" y="2850152"/>
            <a:chExt cx="8352028" cy="2548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D96B45-DB9D-5A4F-9546-7DE1AC4E5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04" y="3065895"/>
              <a:ext cx="1947364" cy="22868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F60659-0232-2144-9EBA-101FAAC6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568" y="3151420"/>
              <a:ext cx="1555621" cy="22470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A479B6-A604-904B-9995-7A250946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72" y="3015104"/>
              <a:ext cx="1516480" cy="2195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6B0EBA-EBE6-6B44-94DF-7B74686D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197" y="3082391"/>
              <a:ext cx="1674035" cy="21171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B461DE-4DB8-4E48-B0CE-CFAEEB2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189" y="2850152"/>
              <a:ext cx="1415796" cy="23494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86F001-4F81-A445-95FE-5361E73F179A}"/>
              </a:ext>
            </a:extLst>
          </p:cNvPr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14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EC168-2C64-F243-B9AA-55418597503E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507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07AA03FE-E9B5-364A-8BA5-81650F1AD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2274925"/>
            <a:ext cx="4445145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un campo que incluye métodos para adquirir, procesar, analizar y comprender imágenes y, en general, datos de alta dimensión del mundo real para producir información numérica o simbólica, por ejemplo, en forma de decisiones. </a:t>
            </a:r>
          </a:p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Wikipedia ]</a:t>
            </a:r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9888C-DA97-1B4E-8359-E97254909978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2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060" y="2260998"/>
            <a:ext cx="2537222" cy="19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9476" y="2260998"/>
            <a:ext cx="3088481" cy="1906190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_tradnl" sz="105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92843" y="4247816"/>
            <a:ext cx="39292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</p:spTree>
    <p:extLst>
      <p:ext uri="{BB962C8B-B14F-4D97-AF65-F5344CB8AC3E}">
        <p14:creationId xmlns:p14="http://schemas.microsoft.com/office/powerpoint/2010/main" val="36216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9E9B6-F372-C340-A55E-AA5FD256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8" y="769304"/>
            <a:ext cx="5331537" cy="38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2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45808-FBB4-7440-B474-0105B4D6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28" y="864541"/>
            <a:ext cx="7507332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336452" y="2156251"/>
            <a:ext cx="4471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Ejemplo Simple</a:t>
            </a:r>
          </a:p>
        </p:txBody>
      </p:sp>
    </p:spTree>
    <p:extLst>
      <p:ext uri="{BB962C8B-B14F-4D97-AF65-F5344CB8AC3E}">
        <p14:creationId xmlns:p14="http://schemas.microsoft.com/office/powerpoint/2010/main" val="1332237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1589485" y="315515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Ejemplo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A partir de una imagen de un arroz: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1</a:t>
            </a:r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) segmentar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el grano de arroz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2) calcular su área en pixeles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3) calcular su tono de gris promedio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7FE8A-6D4B-EB4C-A793-36B3FB516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2618403"/>
            <a:ext cx="1733550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E21DC-A122-BE42-B74A-0B6FE78D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85" y="2618403"/>
            <a:ext cx="1762125" cy="177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2A7AB1-AA20-9F4A-B2D8-083E02298178}"/>
              </a:ext>
            </a:extLst>
          </p:cNvPr>
          <p:cNvSpPr txBox="1"/>
          <p:nvPr/>
        </p:nvSpPr>
        <p:spPr>
          <a:xfrm>
            <a:off x="5881942" y="2712412"/>
            <a:ext cx="15103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Area = 8720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endParaRPr lang="en-US" sz="1050" dirty="0">
              <a:latin typeface="Trebuchet MS" panose="020B0703020202090204" pitchFamily="34" charset="0"/>
            </a:endParaRPr>
          </a:p>
          <a:p>
            <a:r>
              <a:rPr lang="en-US" sz="1050" dirty="0" err="1">
                <a:latin typeface="Trebuchet MS" panose="020B0703020202090204" pitchFamily="34" charset="0"/>
              </a:rPr>
              <a:t>Tono</a:t>
            </a:r>
            <a:r>
              <a:rPr lang="en-US" sz="1050" dirty="0">
                <a:latin typeface="Trebuchet MS" panose="020B0703020202090204" pitchFamily="34" charset="0"/>
              </a:rPr>
              <a:t> de Gris = 90.28%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BBBA-8108-2741-9937-1445A0476E60}"/>
              </a:ext>
            </a:extLst>
          </p:cNvPr>
          <p:cNvSpPr txBox="1"/>
          <p:nvPr/>
        </p:nvSpPr>
        <p:spPr>
          <a:xfrm>
            <a:off x="2053147" y="2387570"/>
            <a:ext cx="47708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[ SEGMENTACIÓN ]                      [ MEDICIÓN ]</a:t>
            </a:r>
          </a:p>
        </p:txBody>
      </p:sp>
    </p:spTree>
    <p:extLst>
      <p:ext uri="{BB962C8B-B14F-4D97-AF65-F5344CB8AC3E}">
        <p14:creationId xmlns:p14="http://schemas.microsoft.com/office/powerpoint/2010/main" val="6172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51990F3-7DD3-D94F-BF8B-9492BD7B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50049"/>
            <a:ext cx="3272536" cy="2568404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8238D9-57D0-3345-B39B-1222F9524F3A}"/>
              </a:ext>
            </a:extLst>
          </p:cNvPr>
          <p:cNvCxnSpPr/>
          <p:nvPr/>
        </p:nvCxnSpPr>
        <p:spPr>
          <a:xfrm>
            <a:off x="1883466" y="1850923"/>
            <a:ext cx="2349322" cy="0"/>
          </a:xfrm>
          <a:prstGeom prst="line">
            <a:avLst/>
          </a:prstGeom>
          <a:ln w="31750">
            <a:solidFill>
              <a:srgbClr val="0072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44299B-2A28-8740-925E-4B012325184E}"/>
              </a:ext>
            </a:extLst>
          </p:cNvPr>
          <p:cNvGrpSpPr/>
          <p:nvPr/>
        </p:nvGrpSpPr>
        <p:grpSpPr>
          <a:xfrm>
            <a:off x="1883466" y="2026686"/>
            <a:ext cx="527896" cy="454240"/>
            <a:chOff x="987287" y="2702245"/>
            <a:chExt cx="703861" cy="605652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0F845101-A8DB-F042-9A54-A4C17264D9AA}"/>
                </a:ext>
              </a:extLst>
            </p:cNvPr>
            <p:cNvSpPr/>
            <p:nvPr/>
          </p:nvSpPr>
          <p:spPr>
            <a:xfrm rot="16200000">
              <a:off x="1253130" y="2436402"/>
              <a:ext cx="172176" cy="70386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5E45B6-5C59-5C43-8560-D177DCAA60E1}"/>
                </a:ext>
              </a:extLst>
            </p:cNvPr>
            <p:cNvSpPr txBox="1"/>
            <p:nvPr/>
          </p:nvSpPr>
          <p:spPr>
            <a:xfrm>
              <a:off x="1170039" y="2969343"/>
              <a:ext cx="3659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7F1702D-7BB1-A541-ADFA-20924BA5D179}"/>
              </a:ext>
            </a:extLst>
          </p:cNvPr>
          <p:cNvGrpSpPr/>
          <p:nvPr/>
        </p:nvGrpSpPr>
        <p:grpSpPr>
          <a:xfrm>
            <a:off x="3428362" y="1282422"/>
            <a:ext cx="804425" cy="467264"/>
            <a:chOff x="3047149" y="1709896"/>
            <a:chExt cx="1072566" cy="623018"/>
          </a:xfrm>
        </p:grpSpPr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6D83056-1B67-A74C-8355-A2CDECBFB613}"/>
                </a:ext>
              </a:extLst>
            </p:cNvPr>
            <p:cNvSpPr/>
            <p:nvPr/>
          </p:nvSpPr>
          <p:spPr>
            <a:xfrm rot="5400000">
              <a:off x="3490334" y="1703534"/>
              <a:ext cx="186195" cy="10725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884B6B-D10E-B446-BF1C-094E408D9C98}"/>
                </a:ext>
              </a:extLst>
            </p:cNvPr>
            <p:cNvSpPr txBox="1"/>
            <p:nvPr/>
          </p:nvSpPr>
          <p:spPr>
            <a:xfrm>
              <a:off x="3414154" y="1709896"/>
              <a:ext cx="376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C87630-24B1-F147-8A5A-6A801AFC50AE}"/>
              </a:ext>
            </a:extLst>
          </p:cNvPr>
          <p:cNvGrpSpPr/>
          <p:nvPr/>
        </p:nvGrpSpPr>
        <p:grpSpPr>
          <a:xfrm>
            <a:off x="2453006" y="1831797"/>
            <a:ext cx="954483" cy="253916"/>
            <a:chOff x="1746674" y="2442398"/>
            <a:chExt cx="1272644" cy="33855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93A7F4E-2B14-EE42-A2E3-51270E6B1780}"/>
                </a:ext>
              </a:extLst>
            </p:cNvPr>
            <p:cNvCxnSpPr/>
            <p:nvPr/>
          </p:nvCxnSpPr>
          <p:spPr>
            <a:xfrm>
              <a:off x="1746674" y="2464571"/>
              <a:ext cx="1272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2EAA5B-01F4-AB4E-B865-AB42C518FE37}"/>
                </a:ext>
              </a:extLst>
            </p:cNvPr>
            <p:cNvSpPr txBox="1"/>
            <p:nvPr/>
          </p:nvSpPr>
          <p:spPr>
            <a:xfrm>
              <a:off x="2239198" y="244239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28DBCCE-5B3D-364A-9F0D-90F84E9DB030}"/>
              </a:ext>
            </a:extLst>
          </p:cNvPr>
          <p:cNvGrpSpPr/>
          <p:nvPr/>
        </p:nvGrpSpPr>
        <p:grpSpPr>
          <a:xfrm>
            <a:off x="5063783" y="2374257"/>
            <a:ext cx="2468378" cy="253916"/>
            <a:chOff x="5227710" y="3165678"/>
            <a:chExt cx="3291171" cy="33855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6805E2B-1526-6B49-A4E7-7B039C4AB17F}"/>
                </a:ext>
              </a:extLst>
            </p:cNvPr>
            <p:cNvSpPr txBox="1"/>
            <p:nvPr/>
          </p:nvSpPr>
          <p:spPr>
            <a:xfrm>
              <a:off x="5227710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2E6A127-D980-FE42-AD83-F96B351D3716}"/>
                </a:ext>
              </a:extLst>
            </p:cNvPr>
            <p:cNvSpPr txBox="1"/>
            <p:nvPr/>
          </p:nvSpPr>
          <p:spPr>
            <a:xfrm>
              <a:off x="6499345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ACA47B-037E-C943-BA83-CF7D35F77CA8}"/>
                </a:ext>
              </a:extLst>
            </p:cNvPr>
            <p:cNvSpPr txBox="1"/>
            <p:nvPr/>
          </p:nvSpPr>
          <p:spPr>
            <a:xfrm>
              <a:off x="8142281" y="3165678"/>
              <a:ext cx="3766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1A42F0B-186F-CB47-80CF-6CC9DF472B1B}"/>
              </a:ext>
            </a:extLst>
          </p:cNvPr>
          <p:cNvGrpSpPr/>
          <p:nvPr/>
        </p:nvGrpSpPr>
        <p:grpSpPr>
          <a:xfrm>
            <a:off x="5063783" y="1208773"/>
            <a:ext cx="2465241" cy="577081"/>
            <a:chOff x="5227710" y="1611694"/>
            <a:chExt cx="3286988" cy="769439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FA34543-F737-2D44-8921-E5347D2F9B76}"/>
                </a:ext>
              </a:extLst>
            </p:cNvPr>
            <p:cNvCxnSpPr>
              <a:cxnSpLocks/>
            </p:cNvCxnSpPr>
            <p:nvPr/>
          </p:nvCxnSpPr>
          <p:spPr>
            <a:xfrm>
              <a:off x="5227710" y="1995948"/>
              <a:ext cx="3265948" cy="0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12B9E64-96C2-D24B-86ED-9FD38ACAF3D8}"/>
                </a:ext>
              </a:extLst>
            </p:cNvPr>
            <p:cNvSpPr txBox="1"/>
            <p:nvPr/>
          </p:nvSpPr>
          <p:spPr>
            <a:xfrm>
              <a:off x="7757653" y="1611694"/>
              <a:ext cx="757045" cy="769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Trebuchet MS" panose="020B0703020202090204" pitchFamily="34" charset="0"/>
                </a:rPr>
                <a:t>Arroz</a:t>
              </a:r>
            </a:p>
            <a:p>
              <a:endParaRPr lang="en-US" sz="1050" dirty="0">
                <a:latin typeface="Trebuchet MS" panose="020B0703020202090204" pitchFamily="34" charset="0"/>
              </a:endParaRPr>
            </a:p>
            <a:p>
              <a:r>
                <a:rPr lang="en-US" sz="1050" dirty="0" err="1">
                  <a:latin typeface="Trebuchet MS" panose="020B0703020202090204" pitchFamily="34" charset="0"/>
                </a:rPr>
                <a:t>Fondo</a:t>
              </a:r>
              <a:endParaRPr lang="en-US" sz="1050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2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3565663" y="1972180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6F4F2ED-C04E-A646-A80E-90C073D75B38}"/>
              </a:ext>
            </a:extLst>
          </p:cNvPr>
          <p:cNvGrpSpPr/>
          <p:nvPr/>
        </p:nvGrpSpPr>
        <p:grpSpPr>
          <a:xfrm>
            <a:off x="3729659" y="637178"/>
            <a:ext cx="3798372" cy="2581275"/>
            <a:chOff x="3448878" y="849570"/>
            <a:chExt cx="5064496" cy="34417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D8FC164-573C-2646-B0D8-0C21487A462B}"/>
              </a:ext>
            </a:extLst>
          </p:cNvPr>
          <p:cNvGrpSpPr/>
          <p:nvPr/>
        </p:nvGrpSpPr>
        <p:grpSpPr>
          <a:xfrm>
            <a:off x="5065057" y="767797"/>
            <a:ext cx="2808528" cy="2704572"/>
            <a:chOff x="5229409" y="1023729"/>
            <a:chExt cx="3744704" cy="36060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3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FB67472-4293-3045-850F-A5F586FF7D53}"/>
              </a:ext>
            </a:extLst>
          </p:cNvPr>
          <p:cNvSpPr/>
          <p:nvPr/>
        </p:nvSpPr>
        <p:spPr>
          <a:xfrm>
            <a:off x="6127887" y="1502263"/>
            <a:ext cx="702000" cy="6932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161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1329359" y="566351"/>
            <a:ext cx="9474638" cy="2923413"/>
            <a:chOff x="248478" y="755134"/>
            <a:chExt cx="12632850" cy="389788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1DDC68D-8D69-DA42-8CAC-EDA03201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575" y="907037"/>
              <a:ext cx="3440686" cy="33913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46945 -0.01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1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14F6D72-32B8-E447-B6B0-8E752C4F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3" y="512685"/>
            <a:ext cx="2808000" cy="27705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-2955808" y="497169"/>
            <a:ext cx="9474638" cy="2923413"/>
            <a:chOff x="248478" y="755134"/>
            <a:chExt cx="12632850" cy="38978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3134922-DF25-7040-8036-D6FAF10935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66" y="479816"/>
            <a:ext cx="2419350" cy="279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2554654-0F0F-B647-9F6D-BABCDDC02E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3750019" y="473587"/>
            <a:ext cx="2419350" cy="2585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AB972-C4EC-0142-8F0C-C2E78C9E55B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51" y="717165"/>
            <a:ext cx="2275485" cy="22139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FA954D-20F5-9C44-8CE3-1858A0C0A4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04" y="732208"/>
            <a:ext cx="2275485" cy="2213936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48311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FCF10D4-ED48-BF49-9BF5-A30D6B2E188A}"/>
              </a:ext>
            </a:extLst>
          </p:cNvPr>
          <p:cNvSpPr/>
          <p:nvPr/>
        </p:nvSpPr>
        <p:spPr>
          <a:xfrm>
            <a:off x="4258541" y="763967"/>
            <a:ext cx="340722" cy="217983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D6071-E6E4-2940-953F-379D72BD40A3}"/>
              </a:ext>
            </a:extLst>
          </p:cNvPr>
          <p:cNvSpPr txBox="1"/>
          <p:nvPr/>
        </p:nvSpPr>
        <p:spPr>
          <a:xfrm>
            <a:off x="4070096" y="3738033"/>
            <a:ext cx="15167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Trebuchet MS" panose="020B0703020202090204" pitchFamily="34" charset="0"/>
              </a:rPr>
              <a:t>Escoger</a:t>
            </a:r>
            <a:r>
              <a:rPr lang="en-US" sz="1050" dirty="0">
                <a:latin typeface="Trebuchet MS" panose="020B0703020202090204" pitchFamily="34" charset="0"/>
              </a:rPr>
              <a:t>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r>
              <a:rPr lang="en-US" sz="1050" dirty="0">
                <a:latin typeface="Trebuchet MS" panose="020B0703020202090204" pitchFamily="34" charset="0"/>
              </a:rPr>
              <a:t> &gt; 170</a:t>
            </a:r>
          </a:p>
        </p:txBody>
      </p:sp>
    </p:spTree>
    <p:extLst>
      <p:ext uri="{BB962C8B-B14F-4D97-AF65-F5344CB8AC3E}">
        <p14:creationId xmlns:p14="http://schemas.microsoft.com/office/powerpoint/2010/main" val="7795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7356" y="497169"/>
            <a:ext cx="2571749" cy="25856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A205EC-719E-534E-BB66-C647465D8C64}"/>
              </a:ext>
            </a:extLst>
          </p:cNvPr>
          <p:cNvCxnSpPr/>
          <p:nvPr/>
        </p:nvCxnSpPr>
        <p:spPr>
          <a:xfrm>
            <a:off x="-3879253" y="638982"/>
            <a:ext cx="0" cy="2310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8E9EEF-4965-FD45-9ABE-2ACEBB8079F2}"/>
              </a:ext>
            </a:extLst>
          </p:cNvPr>
          <p:cNvSpPr txBox="1"/>
          <p:nvPr/>
        </p:nvSpPr>
        <p:spPr>
          <a:xfrm>
            <a:off x="-4080521" y="1625999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B8FB2-19EF-D040-8F29-1B75E6D9D1CC}"/>
              </a:ext>
            </a:extLst>
          </p:cNvPr>
          <p:cNvCxnSpPr>
            <a:cxnSpLocks/>
          </p:cNvCxnSpPr>
          <p:nvPr/>
        </p:nvCxnSpPr>
        <p:spPr>
          <a:xfrm flipH="1">
            <a:off x="-3526414" y="3325031"/>
            <a:ext cx="24508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87E4E6-B4A5-164C-B1E5-0B43F55B9C9A}"/>
              </a:ext>
            </a:extLst>
          </p:cNvPr>
          <p:cNvSpPr txBox="1"/>
          <p:nvPr/>
        </p:nvSpPr>
        <p:spPr>
          <a:xfrm>
            <a:off x="-2575003" y="3149271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-1844217" y="1902999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8367FB-8C83-3A47-8F66-8ADBAB90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2" y="567996"/>
            <a:ext cx="2571750" cy="25812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D71B3E5-E842-0541-8ED2-07F205B1E97D}"/>
              </a:ext>
            </a:extLst>
          </p:cNvPr>
          <p:cNvSpPr/>
          <p:nvPr/>
        </p:nvSpPr>
        <p:spPr>
          <a:xfrm>
            <a:off x="836864" y="705332"/>
            <a:ext cx="2322000" cy="232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66599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ECDDA-F28A-A640-8E4D-414C6F1F3F80}"/>
              </a:ext>
            </a:extLst>
          </p:cNvPr>
          <p:cNvGrpSpPr/>
          <p:nvPr/>
        </p:nvGrpSpPr>
        <p:grpSpPr>
          <a:xfrm>
            <a:off x="1268985" y="723900"/>
            <a:ext cx="829733" cy="2298700"/>
            <a:chOff x="1557867" y="965200"/>
            <a:chExt cx="1106311" cy="3064933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0043262-FF47-A24C-8FDF-1537A7E30E0C}"/>
                </a:ext>
              </a:extLst>
            </p:cNvPr>
            <p:cNvSpPr/>
            <p:nvPr/>
          </p:nvSpPr>
          <p:spPr>
            <a:xfrm>
              <a:off x="1557867" y="965200"/>
              <a:ext cx="931333" cy="925689"/>
            </a:xfrm>
            <a:custGeom>
              <a:avLst/>
              <a:gdLst>
                <a:gd name="connsiteX0" fmla="*/ 0 w 931333"/>
                <a:gd name="connsiteY0" fmla="*/ 0 h 925689"/>
                <a:gd name="connsiteX1" fmla="*/ 11289 w 931333"/>
                <a:gd name="connsiteY1" fmla="*/ 152400 h 925689"/>
                <a:gd name="connsiteX2" fmla="*/ 163689 w 931333"/>
                <a:gd name="connsiteY2" fmla="*/ 152400 h 925689"/>
                <a:gd name="connsiteX3" fmla="*/ 180622 w 931333"/>
                <a:gd name="connsiteY3" fmla="*/ 316089 h 925689"/>
                <a:gd name="connsiteX4" fmla="*/ 316089 w 931333"/>
                <a:gd name="connsiteY4" fmla="*/ 316089 h 925689"/>
                <a:gd name="connsiteX5" fmla="*/ 321733 w 931333"/>
                <a:gd name="connsiteY5" fmla="*/ 462844 h 925689"/>
                <a:gd name="connsiteX6" fmla="*/ 620889 w 931333"/>
                <a:gd name="connsiteY6" fmla="*/ 462844 h 925689"/>
                <a:gd name="connsiteX7" fmla="*/ 632177 w 931333"/>
                <a:gd name="connsiteY7" fmla="*/ 620889 h 925689"/>
                <a:gd name="connsiteX8" fmla="*/ 784577 w 931333"/>
                <a:gd name="connsiteY8" fmla="*/ 632178 h 925689"/>
                <a:gd name="connsiteX9" fmla="*/ 784577 w 931333"/>
                <a:gd name="connsiteY9" fmla="*/ 790222 h 925689"/>
                <a:gd name="connsiteX10" fmla="*/ 931333 w 931333"/>
                <a:gd name="connsiteY10" fmla="*/ 784578 h 925689"/>
                <a:gd name="connsiteX11" fmla="*/ 931333 w 931333"/>
                <a:gd name="connsiteY11" fmla="*/ 920044 h 925689"/>
                <a:gd name="connsiteX12" fmla="*/ 931333 w 931333"/>
                <a:gd name="connsiteY12" fmla="*/ 920044 h 925689"/>
                <a:gd name="connsiteX13" fmla="*/ 931333 w 931333"/>
                <a:gd name="connsiteY13" fmla="*/ 925689 h 925689"/>
                <a:gd name="connsiteX14" fmla="*/ 931333 w 931333"/>
                <a:gd name="connsiteY14" fmla="*/ 925689 h 92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1333" h="925689">
                  <a:moveTo>
                    <a:pt x="0" y="0"/>
                  </a:moveTo>
                  <a:lnTo>
                    <a:pt x="11289" y="152400"/>
                  </a:lnTo>
                  <a:lnTo>
                    <a:pt x="163689" y="152400"/>
                  </a:lnTo>
                  <a:lnTo>
                    <a:pt x="180622" y="316089"/>
                  </a:lnTo>
                  <a:lnTo>
                    <a:pt x="316089" y="316089"/>
                  </a:lnTo>
                  <a:lnTo>
                    <a:pt x="321733" y="462844"/>
                  </a:lnTo>
                  <a:lnTo>
                    <a:pt x="620889" y="462844"/>
                  </a:lnTo>
                  <a:lnTo>
                    <a:pt x="632177" y="620889"/>
                  </a:lnTo>
                  <a:lnTo>
                    <a:pt x="784577" y="632178"/>
                  </a:lnTo>
                  <a:lnTo>
                    <a:pt x="784577" y="790222"/>
                  </a:lnTo>
                  <a:lnTo>
                    <a:pt x="931333" y="784578"/>
                  </a:lnTo>
                  <a:lnTo>
                    <a:pt x="931333" y="920044"/>
                  </a:lnTo>
                  <a:lnTo>
                    <a:pt x="931333" y="920044"/>
                  </a:lnTo>
                  <a:lnTo>
                    <a:pt x="931333" y="925689"/>
                  </a:lnTo>
                  <a:lnTo>
                    <a:pt x="931333" y="925689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03C9BD6-BE22-9E4C-8E97-C7C1F0B17203}"/>
                </a:ext>
              </a:extLst>
            </p:cNvPr>
            <p:cNvSpPr/>
            <p:nvPr/>
          </p:nvSpPr>
          <p:spPr>
            <a:xfrm>
              <a:off x="1721556" y="2833511"/>
              <a:ext cx="942622" cy="1196622"/>
            </a:xfrm>
            <a:custGeom>
              <a:avLst/>
              <a:gdLst>
                <a:gd name="connsiteX0" fmla="*/ 942622 w 942622"/>
                <a:gd name="connsiteY0" fmla="*/ 0 h 1196622"/>
                <a:gd name="connsiteX1" fmla="*/ 767644 w 942622"/>
                <a:gd name="connsiteY1" fmla="*/ 16933 h 1196622"/>
                <a:gd name="connsiteX2" fmla="*/ 767644 w 942622"/>
                <a:gd name="connsiteY2" fmla="*/ 304800 h 1196622"/>
                <a:gd name="connsiteX3" fmla="*/ 620888 w 942622"/>
                <a:gd name="connsiteY3" fmla="*/ 321733 h 1196622"/>
                <a:gd name="connsiteX4" fmla="*/ 620888 w 942622"/>
                <a:gd name="connsiteY4" fmla="*/ 479778 h 1196622"/>
                <a:gd name="connsiteX5" fmla="*/ 620888 w 942622"/>
                <a:gd name="connsiteY5" fmla="*/ 637822 h 1196622"/>
                <a:gd name="connsiteX6" fmla="*/ 462844 w 942622"/>
                <a:gd name="connsiteY6" fmla="*/ 637822 h 1196622"/>
                <a:gd name="connsiteX7" fmla="*/ 462844 w 942622"/>
                <a:gd name="connsiteY7" fmla="*/ 801511 h 1196622"/>
                <a:gd name="connsiteX8" fmla="*/ 304800 w 942622"/>
                <a:gd name="connsiteY8" fmla="*/ 795867 h 1196622"/>
                <a:gd name="connsiteX9" fmla="*/ 304800 w 942622"/>
                <a:gd name="connsiteY9" fmla="*/ 953911 h 1196622"/>
                <a:gd name="connsiteX10" fmla="*/ 152400 w 942622"/>
                <a:gd name="connsiteY10" fmla="*/ 959556 h 1196622"/>
                <a:gd name="connsiteX11" fmla="*/ 152400 w 942622"/>
                <a:gd name="connsiteY11" fmla="*/ 1100667 h 1196622"/>
                <a:gd name="connsiteX12" fmla="*/ 0 w 942622"/>
                <a:gd name="connsiteY12" fmla="*/ 1106311 h 1196622"/>
                <a:gd name="connsiteX13" fmla="*/ 5644 w 942622"/>
                <a:gd name="connsiteY13" fmla="*/ 1196622 h 11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2622" h="1196622">
                  <a:moveTo>
                    <a:pt x="942622" y="0"/>
                  </a:moveTo>
                  <a:lnTo>
                    <a:pt x="767644" y="16933"/>
                  </a:lnTo>
                  <a:lnTo>
                    <a:pt x="767644" y="304800"/>
                  </a:lnTo>
                  <a:lnTo>
                    <a:pt x="620888" y="321733"/>
                  </a:lnTo>
                  <a:lnTo>
                    <a:pt x="620888" y="479778"/>
                  </a:lnTo>
                  <a:lnTo>
                    <a:pt x="620888" y="637822"/>
                  </a:lnTo>
                  <a:lnTo>
                    <a:pt x="462844" y="637822"/>
                  </a:lnTo>
                  <a:lnTo>
                    <a:pt x="462844" y="801511"/>
                  </a:lnTo>
                  <a:lnTo>
                    <a:pt x="304800" y="795867"/>
                  </a:lnTo>
                  <a:lnTo>
                    <a:pt x="304800" y="953911"/>
                  </a:lnTo>
                  <a:lnTo>
                    <a:pt x="152400" y="959556"/>
                  </a:lnTo>
                  <a:lnTo>
                    <a:pt x="152400" y="1100667"/>
                  </a:lnTo>
                  <a:lnTo>
                    <a:pt x="0" y="1106311"/>
                  </a:lnTo>
                  <a:lnTo>
                    <a:pt x="5644" y="1196622"/>
                  </a:ln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E057B359-E168-E744-B2C1-A6426FAB9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12791" r="843" b="15598"/>
          <a:stretch/>
        </p:blipFill>
        <p:spPr>
          <a:xfrm>
            <a:off x="865358" y="723900"/>
            <a:ext cx="2287857" cy="2298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E0895-4BBB-794E-BDC4-FFA3847FFDE9}"/>
              </a:ext>
            </a:extLst>
          </p:cNvPr>
          <p:cNvSpPr txBox="1"/>
          <p:nvPr/>
        </p:nvSpPr>
        <p:spPr>
          <a:xfrm>
            <a:off x="863063" y="1582726"/>
            <a:ext cx="941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Trebuchet MS" panose="020B0703020202090204" pitchFamily="34" charset="0"/>
              </a:rPr>
              <a:t>Zona mayor </a:t>
            </a:r>
          </a:p>
          <a:p>
            <a:pPr algn="ctr"/>
            <a:r>
              <a:rPr lang="en-US" sz="1050" dirty="0"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DE6791-D76E-8A41-99AA-6A904BA9447F}"/>
              </a:ext>
            </a:extLst>
          </p:cNvPr>
          <p:cNvSpPr txBox="1"/>
          <p:nvPr/>
        </p:nvSpPr>
        <p:spPr>
          <a:xfrm>
            <a:off x="2034271" y="2110526"/>
            <a:ext cx="91243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Zona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menor</a:t>
            </a:r>
            <a:endParaRPr lang="en-US" sz="105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o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igual</a:t>
            </a:r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17F92C-0183-3641-B640-8682C06027D3}"/>
              </a:ext>
            </a:extLst>
          </p:cNvPr>
          <p:cNvSpPr/>
          <p:nvPr/>
        </p:nvSpPr>
        <p:spPr>
          <a:xfrm>
            <a:off x="2996184" y="723900"/>
            <a:ext cx="157031" cy="2298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A7A73A-314C-0246-A668-B864D16CC2EB}"/>
              </a:ext>
            </a:extLst>
          </p:cNvPr>
          <p:cNvSpPr/>
          <p:nvPr/>
        </p:nvSpPr>
        <p:spPr>
          <a:xfrm>
            <a:off x="857677" y="719168"/>
            <a:ext cx="298130" cy="194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660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  <p:bldP spid="14" grpId="0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7A915-32D8-A14C-8F2F-3FBBE57CEAA7}"/>
              </a:ext>
            </a:extLst>
          </p:cNvPr>
          <p:cNvGrpSpPr/>
          <p:nvPr/>
        </p:nvGrpSpPr>
        <p:grpSpPr>
          <a:xfrm>
            <a:off x="-2974387" y="497169"/>
            <a:ext cx="6198672" cy="2906018"/>
            <a:chOff x="-4050806" y="662892"/>
            <a:chExt cx="8264896" cy="387469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C7054D-E43F-A44D-A919-7DB9EE9C3F44}"/>
                </a:ext>
              </a:extLst>
            </p:cNvPr>
            <p:cNvGrpSpPr/>
            <p:nvPr/>
          </p:nvGrpSpPr>
          <p:grpSpPr>
            <a:xfrm>
              <a:off x="-4050806" y="662892"/>
              <a:ext cx="8264896" cy="3874691"/>
              <a:chOff x="-4050806" y="662892"/>
              <a:chExt cx="8264896" cy="387469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D8FC0E5-B9E8-8B4B-8A29-DD85AA7D3F69}"/>
                  </a:ext>
                </a:extLst>
              </p:cNvPr>
              <p:cNvGrpSpPr/>
              <p:nvPr/>
            </p:nvGrpSpPr>
            <p:grpSpPr>
              <a:xfrm>
                <a:off x="-4050806" y="662892"/>
                <a:ext cx="4006552" cy="3874691"/>
                <a:chOff x="-4050806" y="662892"/>
                <a:chExt cx="4006552" cy="387469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3FBC8E4-F36C-2145-B90C-542FF7196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3463152" y="662892"/>
                  <a:ext cx="3408797" cy="3447534"/>
                </a:xfrm>
                <a:prstGeom prst="rect">
                  <a:avLst/>
                </a:prstGeom>
              </p:spPr>
            </p:pic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3A205EC-719E-534E-BB66-C647465D8C64}"/>
                    </a:ext>
                  </a:extLst>
                </p:cNvPr>
                <p:cNvCxnSpPr/>
                <p:nvPr/>
              </p:nvCxnSpPr>
              <p:spPr>
                <a:xfrm>
                  <a:off x="-3782449" y="851975"/>
                  <a:ext cx="0" cy="308113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8E9EEF-4965-FD45-9ABE-2ACEBB8079F2}"/>
                    </a:ext>
                  </a:extLst>
                </p:cNvPr>
                <p:cNvSpPr txBox="1"/>
                <p:nvPr/>
              </p:nvSpPr>
              <p:spPr>
                <a:xfrm>
                  <a:off x="-4050806" y="2167999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B3BB8FB2-19EF-D040-8F29-1B75E6D9D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311997" y="4433375"/>
                  <a:ext cx="3267743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87E4E6-B4A5-164C-B1E5-0B43F55B9C9A}"/>
                    </a:ext>
                  </a:extLst>
                </p:cNvPr>
                <p:cNvSpPr txBox="1"/>
                <p:nvPr/>
              </p:nvSpPr>
              <p:spPr>
                <a:xfrm>
                  <a:off x="-2043449" y="4199028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F2833C-F9D8-5945-A2FD-289949EB7739}"/>
                    </a:ext>
                  </a:extLst>
                </p:cNvPr>
                <p:cNvSpPr/>
                <p:nvPr/>
              </p:nvSpPr>
              <p:spPr>
                <a:xfrm>
                  <a:off x="-1069067" y="2537331"/>
                  <a:ext cx="218661" cy="25277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18367FB-8C83-3A47-8F66-8ADBAB90C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090" y="757328"/>
                <a:ext cx="3429000" cy="34417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71B3E5-E842-0541-8ED2-07F205B1E97D}"/>
                  </a:ext>
                </a:extLst>
              </p:cNvPr>
              <p:cNvSpPr/>
              <p:nvPr/>
            </p:nvSpPr>
            <p:spPr>
              <a:xfrm>
                <a:off x="981707" y="940443"/>
                <a:ext cx="3096000" cy="3096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4B2A8558-57B6-0B4C-8571-94E352EA8B79}"/>
                  </a:ext>
                </a:extLst>
              </p:cNvPr>
              <p:cNvSpPr/>
              <p:nvPr/>
            </p:nvSpPr>
            <p:spPr>
              <a:xfrm>
                <a:off x="2488019" y="1913860"/>
                <a:ext cx="175437" cy="909084"/>
              </a:xfrm>
              <a:custGeom>
                <a:avLst/>
                <a:gdLst>
                  <a:gd name="connsiteX0" fmla="*/ 0 w 175437"/>
                  <a:gd name="connsiteY0" fmla="*/ 0 h 909084"/>
                  <a:gd name="connsiteX1" fmla="*/ 0 w 175437"/>
                  <a:gd name="connsiteY1" fmla="*/ 0 h 909084"/>
                  <a:gd name="connsiteX2" fmla="*/ 5316 w 175437"/>
                  <a:gd name="connsiteY2" fmla="*/ 143540 h 909084"/>
                  <a:gd name="connsiteX3" fmla="*/ 170121 w 175437"/>
                  <a:gd name="connsiteY3" fmla="*/ 148856 h 909084"/>
                  <a:gd name="connsiteX4" fmla="*/ 175437 w 175437"/>
                  <a:gd name="connsiteY4" fmla="*/ 909084 h 90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437" h="909084">
                    <a:moveTo>
                      <a:pt x="0" y="0"/>
                    </a:moveTo>
                    <a:lnTo>
                      <a:pt x="0" y="0"/>
                    </a:lnTo>
                    <a:cubicBezTo>
                      <a:pt x="1840" y="47844"/>
                      <a:pt x="5316" y="95661"/>
                      <a:pt x="5316" y="143540"/>
                    </a:cubicBezTo>
                    <a:lnTo>
                      <a:pt x="170121" y="148856"/>
                    </a:lnTo>
                    <a:lnTo>
                      <a:pt x="175437" y="909084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7ECDDA-F28A-A640-8E4D-414C6F1F3F80}"/>
                  </a:ext>
                </a:extLst>
              </p:cNvPr>
              <p:cNvGrpSpPr/>
              <p:nvPr/>
            </p:nvGrpSpPr>
            <p:grpSpPr>
              <a:xfrm>
                <a:off x="1557867" y="965200"/>
                <a:ext cx="1106311" cy="3064933"/>
                <a:chOff x="1557867" y="965200"/>
                <a:chExt cx="1106311" cy="3064933"/>
              </a:xfrm>
            </p:grpSpPr>
            <p:sp>
              <p:nvSpPr>
                <p:cNvPr id="3" name="Freeform 2">
                  <a:extLst>
                    <a:ext uri="{FF2B5EF4-FFF2-40B4-BE49-F238E27FC236}">
                      <a16:creationId xmlns:a16="http://schemas.microsoft.com/office/drawing/2014/main" id="{20043262-FF47-A24C-8FDF-1537A7E30E0C}"/>
                    </a:ext>
                  </a:extLst>
                </p:cNvPr>
                <p:cNvSpPr/>
                <p:nvPr/>
              </p:nvSpPr>
              <p:spPr>
                <a:xfrm>
                  <a:off x="1557867" y="965200"/>
                  <a:ext cx="931333" cy="925689"/>
                </a:xfrm>
                <a:custGeom>
                  <a:avLst/>
                  <a:gdLst>
                    <a:gd name="connsiteX0" fmla="*/ 0 w 931333"/>
                    <a:gd name="connsiteY0" fmla="*/ 0 h 925689"/>
                    <a:gd name="connsiteX1" fmla="*/ 11289 w 931333"/>
                    <a:gd name="connsiteY1" fmla="*/ 152400 h 925689"/>
                    <a:gd name="connsiteX2" fmla="*/ 163689 w 931333"/>
                    <a:gd name="connsiteY2" fmla="*/ 152400 h 925689"/>
                    <a:gd name="connsiteX3" fmla="*/ 180622 w 931333"/>
                    <a:gd name="connsiteY3" fmla="*/ 316089 h 925689"/>
                    <a:gd name="connsiteX4" fmla="*/ 316089 w 931333"/>
                    <a:gd name="connsiteY4" fmla="*/ 316089 h 925689"/>
                    <a:gd name="connsiteX5" fmla="*/ 321733 w 931333"/>
                    <a:gd name="connsiteY5" fmla="*/ 462844 h 925689"/>
                    <a:gd name="connsiteX6" fmla="*/ 620889 w 931333"/>
                    <a:gd name="connsiteY6" fmla="*/ 462844 h 925689"/>
                    <a:gd name="connsiteX7" fmla="*/ 632177 w 931333"/>
                    <a:gd name="connsiteY7" fmla="*/ 620889 h 925689"/>
                    <a:gd name="connsiteX8" fmla="*/ 784577 w 931333"/>
                    <a:gd name="connsiteY8" fmla="*/ 632178 h 925689"/>
                    <a:gd name="connsiteX9" fmla="*/ 784577 w 931333"/>
                    <a:gd name="connsiteY9" fmla="*/ 790222 h 925689"/>
                    <a:gd name="connsiteX10" fmla="*/ 931333 w 931333"/>
                    <a:gd name="connsiteY10" fmla="*/ 784578 h 925689"/>
                    <a:gd name="connsiteX11" fmla="*/ 931333 w 931333"/>
                    <a:gd name="connsiteY11" fmla="*/ 920044 h 925689"/>
                    <a:gd name="connsiteX12" fmla="*/ 931333 w 931333"/>
                    <a:gd name="connsiteY12" fmla="*/ 920044 h 925689"/>
                    <a:gd name="connsiteX13" fmla="*/ 931333 w 931333"/>
                    <a:gd name="connsiteY13" fmla="*/ 925689 h 925689"/>
                    <a:gd name="connsiteX14" fmla="*/ 931333 w 931333"/>
                    <a:gd name="connsiteY14" fmla="*/ 925689 h 92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31333" h="925689">
                      <a:moveTo>
                        <a:pt x="0" y="0"/>
                      </a:moveTo>
                      <a:lnTo>
                        <a:pt x="11289" y="152400"/>
                      </a:lnTo>
                      <a:lnTo>
                        <a:pt x="163689" y="152400"/>
                      </a:lnTo>
                      <a:lnTo>
                        <a:pt x="180622" y="316089"/>
                      </a:lnTo>
                      <a:lnTo>
                        <a:pt x="316089" y="316089"/>
                      </a:lnTo>
                      <a:lnTo>
                        <a:pt x="321733" y="462844"/>
                      </a:lnTo>
                      <a:lnTo>
                        <a:pt x="620889" y="462844"/>
                      </a:lnTo>
                      <a:lnTo>
                        <a:pt x="632177" y="620889"/>
                      </a:lnTo>
                      <a:lnTo>
                        <a:pt x="784577" y="632178"/>
                      </a:lnTo>
                      <a:lnTo>
                        <a:pt x="784577" y="790222"/>
                      </a:lnTo>
                      <a:lnTo>
                        <a:pt x="931333" y="784578"/>
                      </a:lnTo>
                      <a:lnTo>
                        <a:pt x="931333" y="920044"/>
                      </a:lnTo>
                      <a:lnTo>
                        <a:pt x="931333" y="920044"/>
                      </a:lnTo>
                      <a:lnTo>
                        <a:pt x="931333" y="925689"/>
                      </a:lnTo>
                      <a:lnTo>
                        <a:pt x="931333" y="925689"/>
                      </a:lnTo>
                    </a:path>
                  </a:pathLst>
                </a:custGeom>
                <a:noFill/>
                <a:ln w="349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903C9BD6-BE22-9E4C-8E97-C7C1F0B17203}"/>
                    </a:ext>
                  </a:extLst>
                </p:cNvPr>
                <p:cNvSpPr/>
                <p:nvPr/>
              </p:nvSpPr>
              <p:spPr>
                <a:xfrm>
                  <a:off x="1721556" y="2833511"/>
                  <a:ext cx="942622" cy="1196622"/>
                </a:xfrm>
                <a:custGeom>
                  <a:avLst/>
                  <a:gdLst>
                    <a:gd name="connsiteX0" fmla="*/ 942622 w 942622"/>
                    <a:gd name="connsiteY0" fmla="*/ 0 h 1196622"/>
                    <a:gd name="connsiteX1" fmla="*/ 767644 w 942622"/>
                    <a:gd name="connsiteY1" fmla="*/ 16933 h 1196622"/>
                    <a:gd name="connsiteX2" fmla="*/ 767644 w 942622"/>
                    <a:gd name="connsiteY2" fmla="*/ 304800 h 1196622"/>
                    <a:gd name="connsiteX3" fmla="*/ 620888 w 942622"/>
                    <a:gd name="connsiteY3" fmla="*/ 321733 h 1196622"/>
                    <a:gd name="connsiteX4" fmla="*/ 620888 w 942622"/>
                    <a:gd name="connsiteY4" fmla="*/ 479778 h 1196622"/>
                    <a:gd name="connsiteX5" fmla="*/ 620888 w 942622"/>
                    <a:gd name="connsiteY5" fmla="*/ 637822 h 1196622"/>
                    <a:gd name="connsiteX6" fmla="*/ 462844 w 942622"/>
                    <a:gd name="connsiteY6" fmla="*/ 637822 h 1196622"/>
                    <a:gd name="connsiteX7" fmla="*/ 462844 w 942622"/>
                    <a:gd name="connsiteY7" fmla="*/ 801511 h 1196622"/>
                    <a:gd name="connsiteX8" fmla="*/ 304800 w 942622"/>
                    <a:gd name="connsiteY8" fmla="*/ 795867 h 1196622"/>
                    <a:gd name="connsiteX9" fmla="*/ 304800 w 942622"/>
                    <a:gd name="connsiteY9" fmla="*/ 953911 h 1196622"/>
                    <a:gd name="connsiteX10" fmla="*/ 152400 w 942622"/>
                    <a:gd name="connsiteY10" fmla="*/ 959556 h 1196622"/>
                    <a:gd name="connsiteX11" fmla="*/ 152400 w 942622"/>
                    <a:gd name="connsiteY11" fmla="*/ 1100667 h 1196622"/>
                    <a:gd name="connsiteX12" fmla="*/ 0 w 942622"/>
                    <a:gd name="connsiteY12" fmla="*/ 1106311 h 1196622"/>
                    <a:gd name="connsiteX13" fmla="*/ 5644 w 942622"/>
                    <a:gd name="connsiteY13" fmla="*/ 1196622 h 119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42622" h="1196622">
                      <a:moveTo>
                        <a:pt x="942622" y="0"/>
                      </a:moveTo>
                      <a:lnTo>
                        <a:pt x="767644" y="16933"/>
                      </a:lnTo>
                      <a:lnTo>
                        <a:pt x="767644" y="304800"/>
                      </a:lnTo>
                      <a:lnTo>
                        <a:pt x="620888" y="321733"/>
                      </a:lnTo>
                      <a:lnTo>
                        <a:pt x="620888" y="479778"/>
                      </a:lnTo>
                      <a:lnTo>
                        <a:pt x="620888" y="637822"/>
                      </a:lnTo>
                      <a:lnTo>
                        <a:pt x="462844" y="637822"/>
                      </a:lnTo>
                      <a:lnTo>
                        <a:pt x="462844" y="801511"/>
                      </a:lnTo>
                      <a:lnTo>
                        <a:pt x="304800" y="795867"/>
                      </a:lnTo>
                      <a:lnTo>
                        <a:pt x="304800" y="953911"/>
                      </a:lnTo>
                      <a:lnTo>
                        <a:pt x="152400" y="959556"/>
                      </a:lnTo>
                      <a:lnTo>
                        <a:pt x="152400" y="1100667"/>
                      </a:lnTo>
                      <a:lnTo>
                        <a:pt x="0" y="1106311"/>
                      </a:lnTo>
                      <a:lnTo>
                        <a:pt x="5644" y="1196622"/>
                      </a:lnTo>
                    </a:path>
                  </a:pathLst>
                </a:custGeom>
                <a:noFill/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057B359-E168-E744-B2C1-A6426FAB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3" t="12791" r="843" b="15598"/>
              <a:stretch/>
            </p:blipFill>
            <p:spPr>
              <a:xfrm>
                <a:off x="1019698" y="965200"/>
                <a:ext cx="3050476" cy="306493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DE0895-4BBB-794E-BDC4-FFA3847FFDE9}"/>
                  </a:ext>
                </a:extLst>
              </p:cNvPr>
              <p:cNvSpPr txBox="1"/>
              <p:nvPr/>
            </p:nvSpPr>
            <p:spPr>
              <a:xfrm>
                <a:off x="1016638" y="2110301"/>
                <a:ext cx="1255045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Zona mayor </a:t>
                </a:r>
              </a:p>
              <a:p>
                <a:pPr algn="ctr"/>
                <a:r>
                  <a:rPr lang="en-US" sz="1050" dirty="0"/>
                  <a:t>que 170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DE6791-D76E-8A41-99AA-6A904BA9447F}"/>
                  </a:ext>
                </a:extLst>
              </p:cNvPr>
              <p:cNvSpPr txBox="1"/>
              <p:nvPr/>
            </p:nvSpPr>
            <p:spPr>
              <a:xfrm>
                <a:off x="2578249" y="2814034"/>
                <a:ext cx="12165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Zona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menor</a:t>
                </a:r>
                <a:endParaRPr lang="en-US" sz="105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o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igual</a:t>
                </a:r>
                <a:r>
                  <a:rPr lang="en-US" sz="105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que 170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17F92C-0183-3641-B640-8682C06027D3}"/>
                  </a:ext>
                </a:extLst>
              </p:cNvPr>
              <p:cNvSpPr/>
              <p:nvPr/>
            </p:nvSpPr>
            <p:spPr>
              <a:xfrm>
                <a:off x="3860800" y="965200"/>
                <a:ext cx="209374" cy="30649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AB67702-AD08-2541-8883-F30A15B1E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52782" y="2648841"/>
                <a:ext cx="1836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4370A-4897-1347-BBDD-EB02112FE43E}"/>
                </a:ext>
              </a:extLst>
            </p:cNvPr>
            <p:cNvSpPr/>
            <p:nvPr/>
          </p:nvSpPr>
          <p:spPr>
            <a:xfrm>
              <a:off x="1009457" y="958891"/>
              <a:ext cx="397507" cy="258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22859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97 0.00124 L 0.4 0.02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1" y="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301C57-E855-E646-9CF1-278F36ED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1" y="2342479"/>
            <a:ext cx="2665103" cy="1751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318A8-B6CB-2C4E-A912-8AE6A960C413}"/>
              </a:ext>
            </a:extLst>
          </p:cNvPr>
          <p:cNvSpPr txBox="1"/>
          <p:nvPr/>
        </p:nvSpPr>
        <p:spPr>
          <a:xfrm>
            <a:off x="1692843" y="4247816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08C04-2372-874C-A1AA-6568D82F027E}"/>
              </a:ext>
            </a:extLst>
          </p:cNvPr>
          <p:cNvGrpSpPr/>
          <p:nvPr/>
        </p:nvGrpSpPr>
        <p:grpSpPr>
          <a:xfrm>
            <a:off x="1692843" y="2342479"/>
            <a:ext cx="4953938" cy="2159253"/>
            <a:chOff x="2058357" y="3123305"/>
            <a:chExt cx="6605250" cy="2879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9CB57F-6B56-3049-84E4-0F4C14D5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926" y="3123305"/>
              <a:ext cx="4089681" cy="23359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15E15C-78C0-034C-8DFD-67FF8E77F298}"/>
                </a:ext>
              </a:extLst>
            </p:cNvPr>
            <p:cNvSpPr txBox="1"/>
            <p:nvPr/>
          </p:nvSpPr>
          <p:spPr>
            <a:xfrm>
              <a:off x="2058357" y="5663754"/>
              <a:ext cx="523904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05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[ OUTPUT ]</a:t>
              </a:r>
            </a:p>
          </p:txBody>
        </p:sp>
      </p:grpSp>
      <p:sp>
        <p:nvSpPr>
          <p:cNvPr id="16" name="Text Box 2">
            <a:extLst>
              <a:ext uri="{FF2B5EF4-FFF2-40B4-BE49-F238E27FC236}">
                <a16:creationId xmlns:a16="http://schemas.microsoft.com/office/drawing/2014/main" id="{00FEA43A-F7CD-094A-9E52-F64DF3C99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8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849" y="648258"/>
            <a:ext cx="2527279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308 L 0.34063 -0.004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7" y="534042"/>
            <a:ext cx="2571749" cy="2585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1183" y="600552"/>
            <a:ext cx="2527278" cy="2556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FC52ABF-769D-7045-837F-6637A790FAB2}"/>
              </a:ext>
            </a:extLst>
          </p:cNvPr>
          <p:cNvSpPr/>
          <p:nvPr/>
        </p:nvSpPr>
        <p:spPr>
          <a:xfrm>
            <a:off x="3672343" y="1826867"/>
            <a:ext cx="302342" cy="252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A0E648-C579-7E40-88D8-BFA74C49BE53}"/>
              </a:ext>
            </a:extLst>
          </p:cNvPr>
          <p:cNvSpPr txBox="1"/>
          <p:nvPr/>
        </p:nvSpPr>
        <p:spPr>
          <a:xfrm>
            <a:off x="1876162" y="303209"/>
            <a:ext cx="4248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SEGMENTACIÓN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3FFAE-FCAB-7C43-AC39-3B56289D07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3" y="600552"/>
            <a:ext cx="2500045" cy="2514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73DD0-482E-2545-ACA4-D5EBD7C0F836}"/>
              </a:ext>
            </a:extLst>
          </p:cNvPr>
          <p:cNvSpPr txBox="1"/>
          <p:nvPr/>
        </p:nvSpPr>
        <p:spPr>
          <a:xfrm>
            <a:off x="1025011" y="3163528"/>
            <a:ext cx="58034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Área: contar cuántos pixeles hay mayores que 170 (pixeles blancos en la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segmentación). Área = 8720 pixeles.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10FA3A-ED79-4848-9556-D38741161E93}"/>
              </a:ext>
            </a:extLst>
          </p:cNvPr>
          <p:cNvSpPr txBox="1"/>
          <p:nvPr/>
        </p:nvSpPr>
        <p:spPr>
          <a:xfrm>
            <a:off x="1021323" y="3668659"/>
            <a:ext cx="3476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Tono gris promedio: promediar en el input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los pixeles mayores que 170.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Tono de gris promedio = 230.2049, o bien 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230.20/255 x 100 = 90.28%</a:t>
            </a:r>
          </a:p>
        </p:txBody>
      </p:sp>
    </p:spTree>
    <p:extLst>
      <p:ext uri="{BB962C8B-B14F-4D97-AF65-F5344CB8AC3E}">
        <p14:creationId xmlns:p14="http://schemas.microsoft.com/office/powerpoint/2010/main" val="27182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1101338" y="2156251"/>
            <a:ext cx="6941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Adquisición de Imágenes</a:t>
            </a:r>
          </a:p>
        </p:txBody>
      </p:sp>
    </p:spTree>
    <p:extLst>
      <p:ext uri="{BB962C8B-B14F-4D97-AF65-F5344CB8AC3E}">
        <p14:creationId xmlns:p14="http://schemas.microsoft.com/office/powerpoint/2010/main" val="452042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410">
            <a:extLst>
              <a:ext uri="{FF2B5EF4-FFF2-40B4-BE49-F238E27FC236}">
                <a16:creationId xmlns:a16="http://schemas.microsoft.com/office/drawing/2014/main" id="{61EB50F5-B8C6-794F-BC37-864AD463E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756" y="3209502"/>
            <a:ext cx="907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Arreglo CCD</a:t>
            </a:r>
          </a:p>
        </p:txBody>
      </p:sp>
      <p:pic>
        <p:nvPicPr>
          <p:cNvPr id="345" name="Picture 344">
            <a:extLst>
              <a:ext uri="{FF2B5EF4-FFF2-40B4-BE49-F238E27FC236}">
                <a16:creationId xmlns:a16="http://schemas.microsoft.com/office/drawing/2014/main" id="{8CA49FDD-DC91-7D44-8E5B-8AD8B8509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14" r="14741"/>
          <a:stretch/>
        </p:blipFill>
        <p:spPr>
          <a:xfrm rot="5400000" flipH="1">
            <a:off x="1697932" y="996440"/>
            <a:ext cx="2234381" cy="2571750"/>
          </a:xfrm>
          <a:prstGeom prst="rect">
            <a:avLst/>
          </a:prstGeom>
        </p:spPr>
      </p:pic>
      <p:sp>
        <p:nvSpPr>
          <p:cNvPr id="346" name="Sun 345">
            <a:extLst>
              <a:ext uri="{FF2B5EF4-FFF2-40B4-BE49-F238E27FC236}">
                <a16:creationId xmlns:a16="http://schemas.microsoft.com/office/drawing/2014/main" id="{3AB6DE07-DBFF-DE47-AAD2-0B5F4E36468D}"/>
              </a:ext>
            </a:extLst>
          </p:cNvPr>
          <p:cNvSpPr/>
          <p:nvPr/>
        </p:nvSpPr>
        <p:spPr>
          <a:xfrm>
            <a:off x="4262284" y="796415"/>
            <a:ext cx="309716" cy="368709"/>
          </a:xfrm>
          <a:prstGeom prst="su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978E18D1-EE0E-9A4B-83E3-00D089ED1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13" y="1152102"/>
            <a:ext cx="2057400" cy="2057400"/>
          </a:xfrm>
          <a:prstGeom prst="rect">
            <a:avLst/>
          </a:prstGeom>
        </p:spPr>
      </p:pic>
      <p:sp>
        <p:nvSpPr>
          <p:cNvPr id="362" name="Rectangle 410">
            <a:extLst>
              <a:ext uri="{FF2B5EF4-FFF2-40B4-BE49-F238E27FC236}">
                <a16:creationId xmlns:a16="http://schemas.microsoft.com/office/drawing/2014/main" id="{807E00EC-6693-3F4E-92A1-B323F5D04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674" y="843232"/>
            <a:ext cx="115608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Iluminación </a:t>
            </a:r>
            <a:r>
              <a:rPr lang="es-ES_tradnl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[OFF]</a:t>
            </a:r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CE50FFAF-9977-7245-8D99-6F7E6B31B0C1}"/>
              </a:ext>
            </a:extLst>
          </p:cNvPr>
          <p:cNvSpPr/>
          <p:nvPr/>
        </p:nvSpPr>
        <p:spPr>
          <a:xfrm>
            <a:off x="4501942" y="1932786"/>
            <a:ext cx="276533" cy="496033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E54441A-D4F7-224A-A819-76D4A1D7568E}"/>
              </a:ext>
            </a:extLst>
          </p:cNvPr>
          <p:cNvSpPr/>
          <p:nvPr/>
        </p:nvSpPr>
        <p:spPr>
          <a:xfrm>
            <a:off x="4330782" y="2063498"/>
            <a:ext cx="159490" cy="2167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1" name="Rectangle 410">
            <a:extLst>
              <a:ext uri="{FF2B5EF4-FFF2-40B4-BE49-F238E27FC236}">
                <a16:creationId xmlns:a16="http://schemas.microsoft.com/office/drawing/2014/main" id="{E11B11B6-EC92-D94C-AA29-8AE4B12F9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81" y="3324918"/>
            <a:ext cx="59984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Objeto</a:t>
            </a:r>
          </a:p>
        </p:txBody>
      </p:sp>
      <p:sp>
        <p:nvSpPr>
          <p:cNvPr id="372" name="Rectangle 410">
            <a:extLst>
              <a:ext uri="{FF2B5EF4-FFF2-40B4-BE49-F238E27FC236}">
                <a16:creationId xmlns:a16="http://schemas.microsoft.com/office/drawing/2014/main" id="{230C01B8-ED5A-4C47-B933-84C32F18F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718" y="2586182"/>
            <a:ext cx="64152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Cámara</a:t>
            </a: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D5D733B4-680F-2B47-A581-E7BF40667737}"/>
              </a:ext>
            </a:extLst>
          </p:cNvPr>
          <p:cNvSpPr/>
          <p:nvPr/>
        </p:nvSpPr>
        <p:spPr>
          <a:xfrm>
            <a:off x="733238" y="283743"/>
            <a:ext cx="4307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Sistema de adquisición de imágenes</a:t>
            </a:r>
            <a:endParaRPr lang="en-US" sz="2000" dirty="0">
              <a:solidFill>
                <a:srgbClr val="FF9300"/>
              </a:solidFill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16A4720B-42F7-4047-9BBE-E97C79E1FCE6}"/>
              </a:ext>
            </a:extLst>
          </p:cNvPr>
          <p:cNvSpPr/>
          <p:nvPr/>
        </p:nvSpPr>
        <p:spPr>
          <a:xfrm>
            <a:off x="1600200" y="980770"/>
            <a:ext cx="2500798" cy="26325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F9077A-1690-BA45-AD25-C01EB1819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84" y="3677752"/>
            <a:ext cx="1205271" cy="10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10">
            <a:extLst>
              <a:ext uri="{FF2B5EF4-FFF2-40B4-BE49-F238E27FC236}">
                <a16:creationId xmlns:a16="http://schemas.microsoft.com/office/drawing/2014/main" id="{841918B6-22DD-B540-A86B-A1A4915CD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555" y="4404736"/>
            <a:ext cx="20185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CCD: </a:t>
            </a:r>
            <a:r>
              <a:rPr lang="es-ES_tradn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Charged-Coupled</a:t>
            </a:r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Device</a:t>
            </a:r>
            <a:endParaRPr lang="es-ES_tradnl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Sensor de la imagen en una cámara</a:t>
            </a:r>
          </a:p>
        </p:txBody>
      </p:sp>
      <p:sp>
        <p:nvSpPr>
          <p:cNvPr id="15" name="Rectangle 410">
            <a:extLst>
              <a:ext uri="{FF2B5EF4-FFF2-40B4-BE49-F238E27FC236}">
                <a16:creationId xmlns:a16="http://schemas.microsoft.com/office/drawing/2014/main" id="{18418D96-CE8A-EF4D-9EEC-76F583898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558" y="4778591"/>
            <a:ext cx="8098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© Wikipedia</a:t>
            </a:r>
          </a:p>
        </p:txBody>
      </p:sp>
    </p:spTree>
    <p:extLst>
      <p:ext uri="{BB962C8B-B14F-4D97-AF65-F5344CB8AC3E}">
        <p14:creationId xmlns:p14="http://schemas.microsoft.com/office/powerpoint/2010/main" val="3173992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410">
            <a:extLst>
              <a:ext uri="{FF2B5EF4-FFF2-40B4-BE49-F238E27FC236}">
                <a16:creationId xmlns:a16="http://schemas.microsoft.com/office/drawing/2014/main" id="{61EB50F5-B8C6-794F-BC37-864AD463E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756" y="3209502"/>
            <a:ext cx="907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Arreglo CCD</a:t>
            </a:r>
          </a:p>
        </p:txBody>
      </p:sp>
      <p:pic>
        <p:nvPicPr>
          <p:cNvPr id="345" name="Picture 344">
            <a:extLst>
              <a:ext uri="{FF2B5EF4-FFF2-40B4-BE49-F238E27FC236}">
                <a16:creationId xmlns:a16="http://schemas.microsoft.com/office/drawing/2014/main" id="{8CA49FDD-DC91-7D44-8E5B-8AD8B8509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14" r="14741"/>
          <a:stretch/>
        </p:blipFill>
        <p:spPr>
          <a:xfrm rot="5400000" flipH="1">
            <a:off x="1697932" y="996440"/>
            <a:ext cx="2234381" cy="2571750"/>
          </a:xfrm>
          <a:prstGeom prst="rect">
            <a:avLst/>
          </a:prstGeom>
        </p:spPr>
      </p:pic>
      <p:sp>
        <p:nvSpPr>
          <p:cNvPr id="346" name="Sun 345">
            <a:extLst>
              <a:ext uri="{FF2B5EF4-FFF2-40B4-BE49-F238E27FC236}">
                <a16:creationId xmlns:a16="http://schemas.microsoft.com/office/drawing/2014/main" id="{3AB6DE07-DBFF-DE47-AAD2-0B5F4E36468D}"/>
              </a:ext>
            </a:extLst>
          </p:cNvPr>
          <p:cNvSpPr/>
          <p:nvPr/>
        </p:nvSpPr>
        <p:spPr>
          <a:xfrm>
            <a:off x="4262284" y="796415"/>
            <a:ext cx="309716" cy="368709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1D663229-B702-3D45-91DD-4B071B1AB2B7}"/>
              </a:ext>
            </a:extLst>
          </p:cNvPr>
          <p:cNvCxnSpPr/>
          <p:nvPr/>
        </p:nvCxnSpPr>
        <p:spPr>
          <a:xfrm flipH="1">
            <a:off x="3709220" y="1165125"/>
            <a:ext cx="553064" cy="523568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2A3FCC71-E423-A74A-A916-9735A85E192B}"/>
              </a:ext>
            </a:extLst>
          </p:cNvPr>
          <p:cNvCxnSpPr>
            <a:cxnSpLocks/>
          </p:cNvCxnSpPr>
          <p:nvPr/>
        </p:nvCxnSpPr>
        <p:spPr>
          <a:xfrm flipH="1">
            <a:off x="3834581" y="1076635"/>
            <a:ext cx="306029" cy="8849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F8BF0A83-6C8E-374A-B141-A234EB957447}"/>
              </a:ext>
            </a:extLst>
          </p:cNvPr>
          <p:cNvCxnSpPr>
            <a:cxnSpLocks/>
          </p:cNvCxnSpPr>
          <p:nvPr/>
        </p:nvCxnSpPr>
        <p:spPr>
          <a:xfrm flipH="1">
            <a:off x="4417142" y="1253614"/>
            <a:ext cx="1" cy="28022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2029B377-4BFC-AC45-9893-6B7067992891}"/>
              </a:ext>
            </a:extLst>
          </p:cNvPr>
          <p:cNvCxnSpPr>
            <a:cxnSpLocks/>
          </p:cNvCxnSpPr>
          <p:nvPr/>
        </p:nvCxnSpPr>
        <p:spPr>
          <a:xfrm>
            <a:off x="3709220" y="1832491"/>
            <a:ext cx="553064" cy="33203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9" name="Picture 358">
            <a:extLst>
              <a:ext uri="{FF2B5EF4-FFF2-40B4-BE49-F238E27FC236}">
                <a16:creationId xmlns:a16="http://schemas.microsoft.com/office/drawing/2014/main" id="{978E18D1-EE0E-9A4B-83E3-00D089ED1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13" y="1152102"/>
            <a:ext cx="2057400" cy="2057400"/>
          </a:xfrm>
          <a:prstGeom prst="rect">
            <a:avLst/>
          </a:prstGeom>
        </p:spPr>
      </p:pic>
      <p:sp>
        <p:nvSpPr>
          <p:cNvPr id="363" name="Rectangle 362">
            <a:extLst>
              <a:ext uri="{FF2B5EF4-FFF2-40B4-BE49-F238E27FC236}">
                <a16:creationId xmlns:a16="http://schemas.microsoft.com/office/drawing/2014/main" id="{CE50FFAF-9977-7245-8D99-6F7E6B31B0C1}"/>
              </a:ext>
            </a:extLst>
          </p:cNvPr>
          <p:cNvSpPr/>
          <p:nvPr/>
        </p:nvSpPr>
        <p:spPr>
          <a:xfrm>
            <a:off x="4501942" y="1932786"/>
            <a:ext cx="276533" cy="496033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0E54441A-D4F7-224A-A819-76D4A1D7568E}"/>
              </a:ext>
            </a:extLst>
          </p:cNvPr>
          <p:cNvSpPr/>
          <p:nvPr/>
        </p:nvSpPr>
        <p:spPr>
          <a:xfrm>
            <a:off x="4330782" y="2063498"/>
            <a:ext cx="159490" cy="2167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909712FC-88AB-0741-BF68-ED8B2085D1A7}"/>
              </a:ext>
            </a:extLst>
          </p:cNvPr>
          <p:cNvCxnSpPr>
            <a:cxnSpLocks/>
          </p:cNvCxnSpPr>
          <p:nvPr/>
        </p:nvCxnSpPr>
        <p:spPr>
          <a:xfrm>
            <a:off x="3862232" y="2188861"/>
            <a:ext cx="290384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62206BC6-AC35-1E4B-B1A8-58B8817C4081}"/>
              </a:ext>
            </a:extLst>
          </p:cNvPr>
          <p:cNvCxnSpPr>
            <a:cxnSpLocks/>
          </p:cNvCxnSpPr>
          <p:nvPr/>
        </p:nvCxnSpPr>
        <p:spPr>
          <a:xfrm flipV="1">
            <a:off x="3709219" y="2244166"/>
            <a:ext cx="553064" cy="33203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Right Arrow 369">
            <a:extLst>
              <a:ext uri="{FF2B5EF4-FFF2-40B4-BE49-F238E27FC236}">
                <a16:creationId xmlns:a16="http://schemas.microsoft.com/office/drawing/2014/main" id="{47EF1A78-CC95-6846-AF6A-A3E52D938E3B}"/>
              </a:ext>
            </a:extLst>
          </p:cNvPr>
          <p:cNvSpPr/>
          <p:nvPr/>
        </p:nvSpPr>
        <p:spPr>
          <a:xfrm>
            <a:off x="4907521" y="2041692"/>
            <a:ext cx="228659" cy="245659"/>
          </a:xfrm>
          <a:prstGeom prst="rightArrow">
            <a:avLst/>
          </a:prstGeom>
          <a:solidFill>
            <a:schemeClr val="accent3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1" name="Rectangle 410">
            <a:extLst>
              <a:ext uri="{FF2B5EF4-FFF2-40B4-BE49-F238E27FC236}">
                <a16:creationId xmlns:a16="http://schemas.microsoft.com/office/drawing/2014/main" id="{E11B11B6-EC92-D94C-AA29-8AE4B12F9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681" y="3324918"/>
            <a:ext cx="59984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Objeto</a:t>
            </a:r>
          </a:p>
        </p:txBody>
      </p:sp>
      <p:sp>
        <p:nvSpPr>
          <p:cNvPr id="372" name="Rectangle 410">
            <a:extLst>
              <a:ext uri="{FF2B5EF4-FFF2-40B4-BE49-F238E27FC236}">
                <a16:creationId xmlns:a16="http://schemas.microsoft.com/office/drawing/2014/main" id="{230C01B8-ED5A-4C47-B933-84C32F18F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718" y="2586182"/>
            <a:ext cx="64152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Cámara</a:t>
            </a:r>
          </a:p>
        </p:txBody>
      </p:sp>
      <p:pic>
        <p:nvPicPr>
          <p:cNvPr id="375" name="Picture 374">
            <a:extLst>
              <a:ext uri="{FF2B5EF4-FFF2-40B4-BE49-F238E27FC236}">
                <a16:creationId xmlns:a16="http://schemas.microsoft.com/office/drawing/2014/main" id="{0C430657-1AD7-5A49-95CF-98D4E42BF1E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7" y="1128919"/>
            <a:ext cx="2114550" cy="2066925"/>
          </a:xfrm>
          <a:prstGeom prst="rect">
            <a:avLst/>
          </a:prstGeom>
        </p:spPr>
      </p:pic>
      <p:sp>
        <p:nvSpPr>
          <p:cNvPr id="21" name="Rectangle 410">
            <a:extLst>
              <a:ext uri="{FF2B5EF4-FFF2-40B4-BE49-F238E27FC236}">
                <a16:creationId xmlns:a16="http://schemas.microsoft.com/office/drawing/2014/main" id="{51BE8109-0B2E-554E-880B-FAF6F9784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674" y="843232"/>
            <a:ext cx="111761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1050" dirty="0">
                <a:solidFill>
                  <a:srgbClr val="0000FF"/>
                </a:solidFill>
                <a:latin typeface="Trebuchet MS" panose="020B0703020202090204" pitchFamily="34" charset="0"/>
              </a:rPr>
              <a:t>Iluminación </a:t>
            </a:r>
            <a:r>
              <a:rPr lang="es-ES_tradnl" sz="75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[ON]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AC170-FC45-E243-A82A-0089539BE431}"/>
              </a:ext>
            </a:extLst>
          </p:cNvPr>
          <p:cNvSpPr/>
          <p:nvPr/>
        </p:nvSpPr>
        <p:spPr>
          <a:xfrm>
            <a:off x="733238" y="283743"/>
            <a:ext cx="4307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Sistema de adquisición de imágenes</a:t>
            </a:r>
            <a:endParaRPr lang="en-US" sz="2000" dirty="0">
              <a:solidFill>
                <a:srgbClr val="FF9300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AEC794E-D2E6-DF46-9478-AD5C3B1D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84" y="3677752"/>
            <a:ext cx="1205271" cy="109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410">
            <a:extLst>
              <a:ext uri="{FF2B5EF4-FFF2-40B4-BE49-F238E27FC236}">
                <a16:creationId xmlns:a16="http://schemas.microsoft.com/office/drawing/2014/main" id="{AB7C9007-A7EB-9244-BF08-744BAA320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555" y="4404736"/>
            <a:ext cx="20185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CCD: </a:t>
            </a:r>
            <a:r>
              <a:rPr lang="es-ES_tradn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Charged-Coupled</a:t>
            </a:r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Device</a:t>
            </a:r>
            <a:endParaRPr lang="es-ES_tradnl" sz="9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Sensor de la imagen en una cámara</a:t>
            </a:r>
          </a:p>
        </p:txBody>
      </p:sp>
      <p:sp>
        <p:nvSpPr>
          <p:cNvPr id="24" name="Rectangle 410">
            <a:extLst>
              <a:ext uri="{FF2B5EF4-FFF2-40B4-BE49-F238E27FC236}">
                <a16:creationId xmlns:a16="http://schemas.microsoft.com/office/drawing/2014/main" id="{8D4E45E8-7A4A-514E-A5AB-14C4DA2CA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558" y="4778591"/>
            <a:ext cx="8098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© Wikipedia</a:t>
            </a:r>
          </a:p>
        </p:txBody>
      </p:sp>
    </p:spTree>
    <p:extLst>
      <p:ext uri="{BB962C8B-B14F-4D97-AF65-F5344CB8AC3E}">
        <p14:creationId xmlns:p14="http://schemas.microsoft.com/office/powerpoint/2010/main" val="284116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544E6D-19AE-9743-B1EF-9C818649B359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7E29CC-645D-784C-89BB-3FF4D87A3E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77" y="630682"/>
            <a:ext cx="3971588" cy="38821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C6585B-B650-5048-84A7-27320DCD0CA9}"/>
              </a:ext>
            </a:extLst>
          </p:cNvPr>
          <p:cNvSpPr txBox="1"/>
          <p:nvPr/>
        </p:nvSpPr>
        <p:spPr>
          <a:xfrm>
            <a:off x="4173796" y="441437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x 16</a:t>
            </a:r>
          </a:p>
        </p:txBody>
      </p:sp>
    </p:spTree>
    <p:extLst>
      <p:ext uri="{BB962C8B-B14F-4D97-AF65-F5344CB8AC3E}">
        <p14:creationId xmlns:p14="http://schemas.microsoft.com/office/powerpoint/2010/main" val="3481277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91FB96-7906-A043-8105-AFC1467B21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89" y="621737"/>
            <a:ext cx="3972761" cy="390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7021EB-BFAB-6A46-9948-51BDA54EB34B}"/>
              </a:ext>
            </a:extLst>
          </p:cNvPr>
          <p:cNvSpPr txBox="1"/>
          <p:nvPr/>
        </p:nvSpPr>
        <p:spPr>
          <a:xfrm>
            <a:off x="4269658" y="441437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8 x 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774BE-E7CC-3644-9528-5A4D85E73ACF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95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2CE6F-379C-D140-83A2-85D05A38BB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77" y="630682"/>
            <a:ext cx="3971588" cy="3882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B79E8-3E14-BF40-A8D7-ECC6D1F7C416}"/>
              </a:ext>
            </a:extLst>
          </p:cNvPr>
          <p:cNvSpPr txBox="1"/>
          <p:nvPr/>
        </p:nvSpPr>
        <p:spPr>
          <a:xfrm>
            <a:off x="4173796" y="441437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 x 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16446-A6D4-6745-BF86-90F4CA30B8DD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501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7F83AA-B480-DD45-BE81-E870A652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73" y="665522"/>
            <a:ext cx="3922749" cy="383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FE419-24A7-A94B-AFBC-B9569B5B9A5C}"/>
              </a:ext>
            </a:extLst>
          </p:cNvPr>
          <p:cNvSpPr txBox="1"/>
          <p:nvPr/>
        </p:nvSpPr>
        <p:spPr>
          <a:xfrm>
            <a:off x="4173796" y="441437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32 x 32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F7A7D2-5932-E54E-ABDC-94EE22BC0198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530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A2FD52-9C87-4647-8033-08A287F3A9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42" y="746177"/>
            <a:ext cx="3886479" cy="37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B4EB0-6193-7544-AF56-713FB9940CB5}"/>
              </a:ext>
            </a:extLst>
          </p:cNvPr>
          <p:cNvSpPr txBox="1"/>
          <p:nvPr/>
        </p:nvSpPr>
        <p:spPr>
          <a:xfrm>
            <a:off x="4173796" y="4414371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64 x 64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48DFAE-E0D9-1A4A-ABE7-6BD4C6CC1AB3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690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26" y="2414828"/>
            <a:ext cx="2952890" cy="1961486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7" y="2387594"/>
            <a:ext cx="28649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2843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516503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8C930BDB-127E-7C4D-A5A2-A2A945621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8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olution.mov" descr="resolution.mov">
            <a:hlinkClick r:id="" action="ppaction://media"/>
            <a:extLst>
              <a:ext uri="{FF2B5EF4-FFF2-40B4-BE49-F238E27FC236}">
                <a16:creationId xmlns:a16="http://schemas.microsoft.com/office/drawing/2014/main" id="{9BF236C1-6ADA-A24C-BC7F-7976AD31C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5348" y="724054"/>
            <a:ext cx="3850929" cy="37375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0386B4-A954-3C4E-A174-5E2EF2F3DB8C}"/>
              </a:ext>
            </a:extLst>
          </p:cNvPr>
          <p:cNvSpPr/>
          <p:nvPr/>
        </p:nvSpPr>
        <p:spPr>
          <a:xfrm>
            <a:off x="2153265" y="501446"/>
            <a:ext cx="4579375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EBDDD2-E386-7F42-B67D-FE4A20DA2E16}"/>
              </a:ext>
            </a:extLst>
          </p:cNvPr>
          <p:cNvSpPr/>
          <p:nvPr/>
        </p:nvSpPr>
        <p:spPr>
          <a:xfrm>
            <a:off x="2061087" y="4426158"/>
            <a:ext cx="4579375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68A90-E083-F543-8D1B-7468B76AD9E7}"/>
              </a:ext>
            </a:extLst>
          </p:cNvPr>
          <p:cNvSpPr/>
          <p:nvPr/>
        </p:nvSpPr>
        <p:spPr>
          <a:xfrm>
            <a:off x="1424974" y="283743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  <a:latin typeface="Trebuchet MS" pitchFamily="34" charset="0"/>
              </a:rPr>
              <a:t>Muestreo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544E6D-19AE-9743-B1EF-9C818649B359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A10A2-BD27-A24D-A0FF-00864434B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41"/>
          <a:stretch/>
        </p:blipFill>
        <p:spPr>
          <a:xfrm>
            <a:off x="1424974" y="560743"/>
            <a:ext cx="5566955" cy="567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D39E7-8901-B547-9F34-33191E178E0E}"/>
              </a:ext>
            </a:extLst>
          </p:cNvPr>
          <p:cNvSpPr txBox="1"/>
          <p:nvPr/>
        </p:nvSpPr>
        <p:spPr>
          <a:xfrm>
            <a:off x="1541207" y="743486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256 tonos de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gris</a:t>
            </a:r>
            <a:endParaRPr lang="en-US" sz="105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C9669-CF3F-064A-B1FB-103DC3C25B2E}"/>
              </a:ext>
            </a:extLst>
          </p:cNvPr>
          <p:cNvSpPr txBox="1"/>
          <p:nvPr/>
        </p:nvSpPr>
        <p:spPr>
          <a:xfrm>
            <a:off x="1529417" y="125131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FF24C-248E-CF4C-9ECA-CB4D68ADA973}"/>
              </a:ext>
            </a:extLst>
          </p:cNvPr>
          <p:cNvSpPr txBox="1"/>
          <p:nvPr/>
        </p:nvSpPr>
        <p:spPr>
          <a:xfrm>
            <a:off x="1516795" y="1815443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884F4-73D2-C845-B317-712F9A1C9346}"/>
              </a:ext>
            </a:extLst>
          </p:cNvPr>
          <p:cNvSpPr txBox="1"/>
          <p:nvPr/>
        </p:nvSpPr>
        <p:spPr>
          <a:xfrm>
            <a:off x="1529417" y="2373969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D44D2-990F-8949-9D4D-CEFAC25FB767}"/>
              </a:ext>
            </a:extLst>
          </p:cNvPr>
          <p:cNvSpPr txBox="1"/>
          <p:nvPr/>
        </p:nvSpPr>
        <p:spPr>
          <a:xfrm>
            <a:off x="1526353" y="2898443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54D2D-CA92-324B-9412-2AF4780DB464}"/>
              </a:ext>
            </a:extLst>
          </p:cNvPr>
          <p:cNvSpPr txBox="1"/>
          <p:nvPr/>
        </p:nvSpPr>
        <p:spPr>
          <a:xfrm>
            <a:off x="1541207" y="3443127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ADB28-11B2-474D-923A-6E31BB0D0CF4}"/>
              </a:ext>
            </a:extLst>
          </p:cNvPr>
          <p:cNvSpPr txBox="1"/>
          <p:nvPr/>
        </p:nvSpPr>
        <p:spPr>
          <a:xfrm>
            <a:off x="1564884" y="3987811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90A59-7832-3D41-96EA-0AE01E78BE90}"/>
              </a:ext>
            </a:extLst>
          </p:cNvPr>
          <p:cNvSpPr txBox="1"/>
          <p:nvPr/>
        </p:nvSpPr>
        <p:spPr>
          <a:xfrm>
            <a:off x="1564884" y="451228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2414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A10A2-BD27-A24D-A0FF-00864434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74" y="560742"/>
            <a:ext cx="5566955" cy="4413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D39E7-8901-B547-9F34-33191E178E0E}"/>
              </a:ext>
            </a:extLst>
          </p:cNvPr>
          <p:cNvSpPr txBox="1"/>
          <p:nvPr/>
        </p:nvSpPr>
        <p:spPr>
          <a:xfrm>
            <a:off x="1541207" y="743486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256 tonos de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gris</a:t>
            </a:r>
            <a:endParaRPr lang="en-US" sz="105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C9669-CF3F-064A-B1FB-103DC3C25B2E}"/>
              </a:ext>
            </a:extLst>
          </p:cNvPr>
          <p:cNvSpPr txBox="1"/>
          <p:nvPr/>
        </p:nvSpPr>
        <p:spPr>
          <a:xfrm>
            <a:off x="1529417" y="1251317"/>
            <a:ext cx="396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128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FF24C-248E-CF4C-9ECA-CB4D68ADA973}"/>
              </a:ext>
            </a:extLst>
          </p:cNvPr>
          <p:cNvSpPr txBox="1"/>
          <p:nvPr/>
        </p:nvSpPr>
        <p:spPr>
          <a:xfrm>
            <a:off x="1516795" y="1815443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64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884F4-73D2-C845-B317-712F9A1C9346}"/>
              </a:ext>
            </a:extLst>
          </p:cNvPr>
          <p:cNvSpPr txBox="1"/>
          <p:nvPr/>
        </p:nvSpPr>
        <p:spPr>
          <a:xfrm>
            <a:off x="1529417" y="2373969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D44D2-990F-8949-9D4D-CEFAC25FB767}"/>
              </a:ext>
            </a:extLst>
          </p:cNvPr>
          <p:cNvSpPr txBox="1"/>
          <p:nvPr/>
        </p:nvSpPr>
        <p:spPr>
          <a:xfrm>
            <a:off x="1526353" y="2898443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54D2D-CA92-324B-9412-2AF4780DB464}"/>
              </a:ext>
            </a:extLst>
          </p:cNvPr>
          <p:cNvSpPr txBox="1"/>
          <p:nvPr/>
        </p:nvSpPr>
        <p:spPr>
          <a:xfrm>
            <a:off x="1541207" y="3443127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ADB28-11B2-474D-923A-6E31BB0D0CF4}"/>
              </a:ext>
            </a:extLst>
          </p:cNvPr>
          <p:cNvSpPr txBox="1"/>
          <p:nvPr/>
        </p:nvSpPr>
        <p:spPr>
          <a:xfrm>
            <a:off x="1564884" y="3987811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90A59-7832-3D41-96EA-0AE01E78BE90}"/>
              </a:ext>
            </a:extLst>
          </p:cNvPr>
          <p:cNvSpPr txBox="1"/>
          <p:nvPr/>
        </p:nvSpPr>
        <p:spPr>
          <a:xfrm>
            <a:off x="1564884" y="4512285"/>
            <a:ext cx="2551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D33DF2-09E6-E44E-A302-5A970C212912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1D8AB7-68E4-3642-A2F5-FD09875775D1}"/>
              </a:ext>
            </a:extLst>
          </p:cNvPr>
          <p:cNvGrpSpPr/>
          <p:nvPr/>
        </p:nvGrpSpPr>
        <p:grpSpPr>
          <a:xfrm>
            <a:off x="1467811" y="560742"/>
            <a:ext cx="5300472" cy="4413209"/>
            <a:chOff x="1467811" y="560742"/>
            <a:chExt cx="5300472" cy="441320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191A6CA-97C6-2A44-9F3E-E159ADE5F301}"/>
                </a:ext>
              </a:extLst>
            </p:cNvPr>
            <p:cNvCxnSpPr/>
            <p:nvPr/>
          </p:nvCxnSpPr>
          <p:spPr>
            <a:xfrm>
              <a:off x="1467811" y="560742"/>
              <a:ext cx="0" cy="44132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DAD5D14-048B-F841-B6BA-983ED89FF0F9}"/>
                </a:ext>
              </a:extLst>
            </p:cNvPr>
            <p:cNvCxnSpPr/>
            <p:nvPr/>
          </p:nvCxnSpPr>
          <p:spPr>
            <a:xfrm>
              <a:off x="6768283" y="560742"/>
              <a:ext cx="0" cy="44132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539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256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4131B-1E63-774A-9C50-86363F35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20" y="957656"/>
            <a:ext cx="3413168" cy="3372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8A6FC6-3711-7A45-859D-E71DCCC1638D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83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128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4131B-1E63-774A-9C50-86363F35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20" y="957656"/>
            <a:ext cx="3413168" cy="3372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2E4E36-E736-3F4F-8080-FC2BBF10ECA5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49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64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E4AA13-5D5F-D445-9EAF-D3EE687FB8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81" y="957656"/>
            <a:ext cx="3358830" cy="3372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7FCFFE-A46E-5A44-98F4-3E8A05499E8C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43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32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FBD98-3F07-784D-8321-599ABCE4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8" y="936314"/>
            <a:ext cx="3387988" cy="3360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C4AB1-2530-1945-9039-0DABD331D898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308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16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DB986-00AC-D84B-928B-00BB525AB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32" y="901188"/>
            <a:ext cx="3444133" cy="34441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5B6A75-D0D3-7D49-85C9-34AF932B0B0C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65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11564" y="4377501"/>
            <a:ext cx="1063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8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65FFB-3DE0-0041-8D07-0AB25FC186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81" y="952144"/>
            <a:ext cx="3348151" cy="3308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CD714-3942-2F45-A056-930BA7CD217A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12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33686" y="4377501"/>
            <a:ext cx="1063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4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1FA8D-42EC-5A49-BF4A-D467CC2F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39" y="937174"/>
            <a:ext cx="3326756" cy="3313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FB4AFA-3CA5-204F-AC31-38384D29F2EF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4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8" y="438687"/>
            <a:ext cx="607123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6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C9E4C-4FCB-9B44-9845-7C0F4A91B305}"/>
              </a:ext>
            </a:extLst>
          </p:cNvPr>
          <p:cNvSpPr txBox="1"/>
          <p:nvPr/>
        </p:nvSpPr>
        <p:spPr>
          <a:xfrm>
            <a:off x="4033686" y="4377501"/>
            <a:ext cx="1063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2 tonos de </a:t>
            </a:r>
            <a:r>
              <a:rPr lang="en-US" sz="1050" dirty="0" err="1">
                <a:latin typeface="Trebuchet MS" panose="020B0703020202090204" pitchFamily="34" charset="0"/>
              </a:rPr>
              <a:t>gris</a:t>
            </a:r>
            <a:endParaRPr lang="en-US" sz="1050" dirty="0">
              <a:latin typeface="Trebuchet MS" panose="020B070302020209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1FA8D-42EC-5A49-BF4A-D467CC2F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719" y="937174"/>
            <a:ext cx="3313396" cy="3313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B495C1-EC76-314C-A08A-1E221DD812BF}"/>
              </a:ext>
            </a:extLst>
          </p:cNvPr>
          <p:cNvSpPr/>
          <p:nvPr/>
        </p:nvSpPr>
        <p:spPr>
          <a:xfrm>
            <a:off x="1424974" y="220135"/>
            <a:ext cx="1661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FF9300"/>
                </a:solidFill>
                <a:latin typeface="Trebuchet MS" pitchFamily="34" charset="0"/>
              </a:rPr>
              <a:t>Cuantización</a:t>
            </a:r>
            <a:endParaRPr lang="en-US" sz="2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379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Conceptos Básicos</a:t>
            </a:r>
          </a:p>
        </p:txBody>
      </p:sp>
      <p:grpSp>
        <p:nvGrpSpPr>
          <p:cNvPr id="43011" name="Group 13"/>
          <p:cNvGrpSpPr>
            <a:grpSpLocks/>
          </p:cNvGrpSpPr>
          <p:nvPr/>
        </p:nvGrpSpPr>
        <p:grpSpPr bwMode="auto">
          <a:xfrm>
            <a:off x="1314450" y="1045369"/>
            <a:ext cx="6523435" cy="3326606"/>
            <a:chOff x="0" y="0"/>
            <a:chExt cx="6088" cy="3104"/>
          </a:xfrm>
        </p:grpSpPr>
        <p:sp>
          <p:nvSpPr>
            <p:cNvPr id="43012" name="Rectangle 14"/>
            <p:cNvSpPr>
              <a:spLocks/>
            </p:cNvSpPr>
            <p:nvPr/>
          </p:nvSpPr>
          <p:spPr bwMode="auto">
            <a:xfrm>
              <a:off x="0" y="0"/>
              <a:ext cx="6088" cy="3104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pic>
          <p:nvPicPr>
            <p:cNvPr id="43013" name="Picture 1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8" y="88"/>
              <a:ext cx="5584" cy="2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3"/>
          <p:cNvGrpSpPr>
            <a:grpSpLocks/>
          </p:cNvGrpSpPr>
          <p:nvPr/>
        </p:nvGrpSpPr>
        <p:grpSpPr bwMode="auto">
          <a:xfrm>
            <a:off x="1247776" y="1154907"/>
            <a:ext cx="6669881" cy="3274219"/>
            <a:chOff x="0" y="0"/>
            <a:chExt cx="6224" cy="3056"/>
          </a:xfrm>
        </p:grpSpPr>
        <p:sp>
          <p:nvSpPr>
            <p:cNvPr id="45060" name="Rectangle 4"/>
            <p:cNvSpPr>
              <a:spLocks/>
            </p:cNvSpPr>
            <p:nvPr/>
          </p:nvSpPr>
          <p:spPr bwMode="auto">
            <a:xfrm>
              <a:off x="0" y="0"/>
              <a:ext cx="6224" cy="305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pic>
          <p:nvPicPr>
            <p:cNvPr id="4506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0" y="480"/>
              <a:ext cx="5904" cy="2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1ECFD680-6291-B14B-B072-5C07B8DC6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Conceptos Básicos</a:t>
            </a:r>
          </a:p>
        </p:txBody>
      </p:sp>
    </p:spTree>
  </p:cSld>
  <p:clrMapOvr>
    <a:masterClrMapping/>
  </p:clrMapOvr>
  <p:transition spd="med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3329" y="1335881"/>
            <a:ext cx="5409009" cy="312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Rectangle 4"/>
          <p:cNvSpPr>
            <a:spLocks/>
          </p:cNvSpPr>
          <p:nvPr/>
        </p:nvSpPr>
        <p:spPr bwMode="auto">
          <a:xfrm>
            <a:off x="2042461" y="992743"/>
            <a:ext cx="23099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 defTabSz="616744"/>
            <a:r>
              <a:rPr lang="en-US" sz="1200">
                <a:latin typeface="Helvetica Neue Light" charset="0"/>
                <a:sym typeface="Helvetica Neue Light" charset="0"/>
              </a:rPr>
              <a:t>Imagen contínua proyectada sobre</a:t>
            </a:r>
          </a:p>
          <a:p>
            <a:pPr algn="ctr" defTabSz="616744"/>
            <a:r>
              <a:rPr lang="en-US" sz="1200">
                <a:latin typeface="Helvetica Neue Light" charset="0"/>
                <a:sym typeface="Helvetica Neue Light" charset="0"/>
              </a:rPr>
              <a:t>un arreglo de sensores</a:t>
            </a:r>
          </a:p>
        </p:txBody>
      </p:sp>
      <p:sp>
        <p:nvSpPr>
          <p:cNvPr id="47109" name="Rectangle 5"/>
          <p:cNvSpPr>
            <a:spLocks/>
          </p:cNvSpPr>
          <p:nvPr/>
        </p:nvSpPr>
        <p:spPr bwMode="auto">
          <a:xfrm>
            <a:off x="4775933" y="992743"/>
            <a:ext cx="22698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ctr" defTabSz="616744"/>
            <a:r>
              <a:rPr lang="en-US" sz="1200">
                <a:latin typeface="Helvetica Neue Light" charset="0"/>
                <a:sym typeface="Helvetica Neue Light" charset="0"/>
              </a:rPr>
              <a:t>Resultado obtenido al muestrear y</a:t>
            </a:r>
          </a:p>
          <a:p>
            <a:pPr algn="ctr" defTabSz="616744"/>
            <a:r>
              <a:rPr lang="en-US" sz="1200">
                <a:latin typeface="Helvetica Neue Light" charset="0"/>
                <a:sym typeface="Helvetica Neue Light" charset="0"/>
              </a:rPr>
              <a:t>cuantizar la imagen.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686DD1F-E34B-F341-84DB-999F67E96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Conceptos Básicos</a:t>
            </a:r>
          </a:p>
        </p:txBody>
      </p:sp>
    </p:spTree>
  </p:cSld>
  <p:clrMapOvr>
    <a:masterClrMapping/>
  </p:clrMapOvr>
  <p:transition spd="med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9016" y="1612106"/>
            <a:ext cx="3196828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3742" y="1688307"/>
            <a:ext cx="2374106" cy="24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Rectangle 8"/>
          <p:cNvSpPr>
            <a:spLocks/>
          </p:cNvSpPr>
          <p:nvPr/>
        </p:nvSpPr>
        <p:spPr bwMode="auto">
          <a:xfrm>
            <a:off x="1716881" y="4253255"/>
            <a:ext cx="2289088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defTabSz="616744"/>
            <a:r>
              <a:rPr lang="en-US" sz="1050">
                <a:sym typeface="Helvetica Neue Light" charset="0"/>
              </a:rPr>
              <a:t>Imagen graficada como una superficie</a:t>
            </a:r>
          </a:p>
        </p:txBody>
      </p:sp>
      <p:sp>
        <p:nvSpPr>
          <p:cNvPr id="51206" name="Rectangle 9"/>
          <p:cNvSpPr>
            <a:spLocks/>
          </p:cNvSpPr>
          <p:nvPr/>
        </p:nvSpPr>
        <p:spPr bwMode="auto">
          <a:xfrm>
            <a:off x="4880372" y="4063604"/>
            <a:ext cx="3086100" cy="45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defTabSz="616744"/>
            <a:r>
              <a:rPr lang="en-US" sz="1050">
                <a:sym typeface="Helvetica Neue Light" charset="0"/>
              </a:rPr>
              <a:t>Imagen graficada como un arreglo visual de intensidad</a:t>
            </a:r>
          </a:p>
        </p:txBody>
      </p:sp>
      <p:sp>
        <p:nvSpPr>
          <p:cNvPr id="51207" name="Rectangle 12"/>
          <p:cNvSpPr>
            <a:spLocks/>
          </p:cNvSpPr>
          <p:nvPr/>
        </p:nvSpPr>
        <p:spPr bwMode="auto">
          <a:xfrm>
            <a:off x="1622822" y="922259"/>
            <a:ext cx="5791200" cy="758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defTabSz="616744"/>
            <a:r>
              <a:rPr lang="es-ES" sz="1500" dirty="0">
                <a:sym typeface="Helvetica Neue Light" charset="0"/>
              </a:rPr>
              <a:t>Sea </a:t>
            </a:r>
            <a:r>
              <a:rPr lang="es-ES" sz="1500" i="1" dirty="0">
                <a:latin typeface="Times New Roman" charset="0"/>
                <a:sym typeface="Helvetica Neue Light" charset="0"/>
              </a:rPr>
              <a:t>f</a:t>
            </a:r>
            <a:r>
              <a:rPr lang="es-ES" sz="1500" dirty="0">
                <a:latin typeface="Times New Roman" charset="0"/>
                <a:sym typeface="Helvetica Neue Light" charset="0"/>
              </a:rPr>
              <a:t>(</a:t>
            </a:r>
            <a:r>
              <a:rPr lang="es-ES" sz="1500" i="1" dirty="0" err="1">
                <a:latin typeface="Times New Roman" charset="0"/>
                <a:sym typeface="Helvetica Neue Light" charset="0"/>
              </a:rPr>
              <a:t>x,y</a:t>
            </a:r>
            <a:r>
              <a:rPr lang="es-ES" sz="1500" dirty="0">
                <a:latin typeface="Times New Roman" charset="0"/>
                <a:sym typeface="Helvetica Neue Light" charset="0"/>
              </a:rPr>
              <a:t>)</a:t>
            </a:r>
            <a:r>
              <a:rPr lang="es-ES" sz="1500" dirty="0">
                <a:sym typeface="Helvetica Neue Light" charset="0"/>
              </a:rPr>
              <a:t> una función de imagen continua de dos variables </a:t>
            </a:r>
            <a:r>
              <a:rPr lang="es-ES" sz="1500" dirty="0">
                <a:latin typeface="Times New Roman" charset="0"/>
                <a:sym typeface="Helvetica Neue Light" charset="0"/>
              </a:rPr>
              <a:t>(</a:t>
            </a:r>
            <a:r>
              <a:rPr lang="es-ES" sz="1500" i="1" dirty="0" err="1">
                <a:latin typeface="Times New Roman" charset="0"/>
                <a:sym typeface="Helvetica Neue Light" charset="0"/>
              </a:rPr>
              <a:t>x,y</a:t>
            </a:r>
            <a:r>
              <a:rPr lang="es-ES" sz="1500" dirty="0">
                <a:latin typeface="Times New Roman" charset="0"/>
                <a:sym typeface="Helvetica Neue Light" charset="0"/>
              </a:rPr>
              <a:t>)</a:t>
            </a:r>
            <a:r>
              <a:rPr lang="es-ES" sz="1500" dirty="0">
                <a:sym typeface="Helvetica Neue Light" charset="0"/>
              </a:rPr>
              <a:t> por muestreo y </a:t>
            </a:r>
            <a:r>
              <a:rPr lang="es-ES" sz="1500" dirty="0" err="1">
                <a:sym typeface="Helvetica Neue Light" charset="0"/>
              </a:rPr>
              <a:t>cuantización</a:t>
            </a:r>
            <a:r>
              <a:rPr lang="es-ES" sz="1500" dirty="0">
                <a:sym typeface="Helvetica Neue Light" charset="0"/>
              </a:rPr>
              <a:t> se convierte en una imagen digital (arreglo) de M x N.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3013A7-E92C-154C-A389-E405951FB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ransition spd="med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9263" y="1112044"/>
            <a:ext cx="2374106" cy="241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4"/>
          <p:cNvSpPr>
            <a:spLocks/>
          </p:cNvSpPr>
          <p:nvPr/>
        </p:nvSpPr>
        <p:spPr bwMode="auto">
          <a:xfrm>
            <a:off x="1435894" y="3487341"/>
            <a:ext cx="3086100" cy="45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defTabSz="616744"/>
            <a:r>
              <a:rPr lang="en-US" sz="1050">
                <a:sym typeface="Helvetica Neue Light" charset="0"/>
              </a:rPr>
              <a:t>Imagen graficada como un arreglo visual de intensidad</a:t>
            </a:r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0619" y="1181100"/>
            <a:ext cx="2134791" cy="227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Rectangle 6"/>
          <p:cNvSpPr>
            <a:spLocks/>
          </p:cNvSpPr>
          <p:nvPr/>
        </p:nvSpPr>
        <p:spPr bwMode="auto">
          <a:xfrm>
            <a:off x="4822031" y="3487341"/>
            <a:ext cx="3086100" cy="45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defTabSz="616744"/>
            <a:r>
              <a:rPr lang="en-US" sz="1050">
                <a:sym typeface="Helvetica Neue Light" charset="0"/>
              </a:rPr>
              <a:t>Imagen mostrada como un arreglo 2-D numérico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1BBE85A-A7F0-554C-8B7B-43515F4D5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ransition spd="med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1194" y="1203722"/>
            <a:ext cx="527208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0110" y="3150394"/>
            <a:ext cx="359211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53663D4-21CB-134C-8ED9-20A3D007A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ransition spd="med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7550" y="359569"/>
            <a:ext cx="251460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74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63" y="2521744"/>
            <a:ext cx="2028825" cy="203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64606" y="673894"/>
            <a:ext cx="1500188" cy="1843088"/>
            <a:chOff x="1194" y="894"/>
            <a:chExt cx="1260" cy="1548"/>
          </a:xfrm>
        </p:grpSpPr>
        <p:sp>
          <p:nvSpPr>
            <p:cNvPr id="57366" name="Rectangle 5"/>
            <p:cNvSpPr>
              <a:spLocks noChangeArrowheads="1"/>
            </p:cNvSpPr>
            <p:nvPr/>
          </p:nvSpPr>
          <p:spPr bwMode="auto">
            <a:xfrm>
              <a:off x="2190" y="894"/>
              <a:ext cx="264" cy="270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7" name="Line 6"/>
            <p:cNvSpPr>
              <a:spLocks noChangeShapeType="1"/>
            </p:cNvSpPr>
            <p:nvPr/>
          </p:nvSpPr>
          <p:spPr bwMode="auto">
            <a:xfrm flipH="1">
              <a:off x="1194" y="1164"/>
              <a:ext cx="990" cy="127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813322" y="2528887"/>
            <a:ext cx="4037409" cy="2052638"/>
            <a:chOff x="563" y="2452"/>
            <a:chExt cx="3391" cy="1724"/>
          </a:xfrm>
        </p:grpSpPr>
        <p:pic>
          <p:nvPicPr>
            <p:cNvPr id="57363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12" y="2452"/>
              <a:ext cx="2142" cy="1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64" name="Line 9"/>
            <p:cNvSpPr>
              <a:spLocks noChangeShapeType="1"/>
            </p:cNvSpPr>
            <p:nvPr/>
          </p:nvSpPr>
          <p:spPr bwMode="auto">
            <a:xfrm flipV="1">
              <a:off x="774" y="3396"/>
              <a:ext cx="1032" cy="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5" name="Rectangle 10"/>
            <p:cNvSpPr>
              <a:spLocks noChangeArrowheads="1"/>
            </p:cNvSpPr>
            <p:nvPr/>
          </p:nvSpPr>
          <p:spPr bwMode="auto">
            <a:xfrm>
              <a:off x="563" y="3305"/>
              <a:ext cx="222" cy="216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826669" y="2771776"/>
            <a:ext cx="4208860" cy="1365647"/>
            <a:chOff x="2254" y="2656"/>
            <a:chExt cx="3535" cy="1147"/>
          </a:xfrm>
        </p:grpSpPr>
        <p:pic>
          <p:nvPicPr>
            <p:cNvPr id="57352" name="Picture 1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140" y="2838"/>
              <a:ext cx="1620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3" name="Rectangle 13"/>
            <p:cNvSpPr>
              <a:spLocks noChangeArrowheads="1"/>
            </p:cNvSpPr>
            <p:nvPr/>
          </p:nvSpPr>
          <p:spPr bwMode="auto">
            <a:xfrm>
              <a:off x="2254" y="2656"/>
              <a:ext cx="1050" cy="1056"/>
            </a:xfrm>
            <a:prstGeom prst="rect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4" name="Line 14"/>
            <p:cNvSpPr>
              <a:spLocks noChangeShapeType="1"/>
            </p:cNvSpPr>
            <p:nvPr/>
          </p:nvSpPr>
          <p:spPr bwMode="auto">
            <a:xfrm>
              <a:off x="4104" y="3012"/>
              <a:ext cx="1656" cy="0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5" name="Line 15"/>
            <p:cNvSpPr>
              <a:spLocks noChangeShapeType="1"/>
            </p:cNvSpPr>
            <p:nvPr/>
          </p:nvSpPr>
          <p:spPr bwMode="auto">
            <a:xfrm>
              <a:off x="4133" y="3167"/>
              <a:ext cx="1656" cy="0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6" name="Line 16"/>
            <p:cNvSpPr>
              <a:spLocks noChangeShapeType="1"/>
            </p:cNvSpPr>
            <p:nvPr/>
          </p:nvSpPr>
          <p:spPr bwMode="auto">
            <a:xfrm>
              <a:off x="4133" y="3317"/>
              <a:ext cx="1656" cy="0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7" name="Line 17"/>
            <p:cNvSpPr>
              <a:spLocks noChangeShapeType="1"/>
            </p:cNvSpPr>
            <p:nvPr/>
          </p:nvSpPr>
          <p:spPr bwMode="auto">
            <a:xfrm>
              <a:off x="4127" y="3479"/>
              <a:ext cx="1656" cy="0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8" name="Line 18"/>
            <p:cNvSpPr>
              <a:spLocks noChangeShapeType="1"/>
            </p:cNvSpPr>
            <p:nvPr/>
          </p:nvSpPr>
          <p:spPr bwMode="auto">
            <a:xfrm rot="5400000" flipH="1">
              <a:off x="3923" y="3263"/>
              <a:ext cx="1074" cy="6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59" name="Line 19"/>
            <p:cNvSpPr>
              <a:spLocks noChangeShapeType="1"/>
            </p:cNvSpPr>
            <p:nvPr/>
          </p:nvSpPr>
          <p:spPr bwMode="auto">
            <a:xfrm rot="5400000" flipH="1">
              <a:off x="4240" y="3256"/>
              <a:ext cx="1074" cy="6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0" name="Line 20"/>
            <p:cNvSpPr>
              <a:spLocks noChangeShapeType="1"/>
            </p:cNvSpPr>
            <p:nvPr/>
          </p:nvSpPr>
          <p:spPr bwMode="auto">
            <a:xfrm rot="5400000" flipH="1">
              <a:off x="4558" y="3262"/>
              <a:ext cx="1074" cy="6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1" name="Line 21"/>
            <p:cNvSpPr>
              <a:spLocks noChangeShapeType="1"/>
            </p:cNvSpPr>
            <p:nvPr/>
          </p:nvSpPr>
          <p:spPr bwMode="auto">
            <a:xfrm rot="5400000" flipH="1">
              <a:off x="4888" y="3256"/>
              <a:ext cx="1074" cy="6"/>
            </a:xfrm>
            <a:prstGeom prst="line">
              <a:avLst/>
            </a:prstGeom>
            <a:noFill/>
            <a:ln w="9525">
              <a:solidFill>
                <a:srgbClr val="0000C0"/>
              </a:solidFill>
              <a:round/>
              <a:headEnd/>
              <a:tailEnd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7362" name="Line 22"/>
            <p:cNvSpPr>
              <a:spLocks noChangeShapeType="1"/>
            </p:cNvSpPr>
            <p:nvPr/>
          </p:nvSpPr>
          <p:spPr bwMode="auto">
            <a:xfrm flipV="1">
              <a:off x="3323" y="3401"/>
              <a:ext cx="810" cy="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</p:grpSp>
      <p:sp>
        <p:nvSpPr>
          <p:cNvPr id="24" name="Rectangle 2">
            <a:extLst>
              <a:ext uri="{FF2B5EF4-FFF2-40B4-BE49-F238E27FC236}">
                <a16:creationId xmlns:a16="http://schemas.microsoft.com/office/drawing/2014/main" id="{F3BD72F0-0967-F742-928A-5E537E5EF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6825" y="1047274"/>
            <a:ext cx="1797844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Line 3"/>
          <p:cNvSpPr>
            <a:spLocks noChangeShapeType="1"/>
          </p:cNvSpPr>
          <p:nvPr/>
        </p:nvSpPr>
        <p:spPr bwMode="auto">
          <a:xfrm flipH="1" flipV="1">
            <a:off x="1419225" y="733425"/>
            <a:ext cx="9525" cy="12668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696821" y="740718"/>
            <a:ext cx="24878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900" b="1"/>
              <a:t>y</a:t>
            </a:r>
            <a:endParaRPr lang="es-ES" sz="900" b="1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1450237" y="1721793"/>
            <a:ext cx="24878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900" b="1"/>
              <a:t>x</a:t>
            </a:r>
            <a:endParaRPr lang="es-ES" sz="900" b="1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 rot="-5400000" flipH="1" flipV="1">
            <a:off x="2182416" y="-27384"/>
            <a:ext cx="0" cy="15240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963466" y="1359694"/>
            <a:ext cx="4495801" cy="3529013"/>
            <a:chOff x="1529" y="1142"/>
            <a:chExt cx="3776" cy="2964"/>
          </a:xfrm>
        </p:grpSpPr>
        <p:pic>
          <p:nvPicPr>
            <p:cNvPr id="59401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86" y="1142"/>
              <a:ext cx="3619" cy="2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2" name="Line 9"/>
            <p:cNvSpPr>
              <a:spLocks noChangeShapeType="1"/>
            </p:cNvSpPr>
            <p:nvPr/>
          </p:nvSpPr>
          <p:spPr bwMode="auto">
            <a:xfrm>
              <a:off x="1864" y="2464"/>
              <a:ext cx="280" cy="320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9403" name="Line 10"/>
            <p:cNvSpPr>
              <a:spLocks noChangeShapeType="1"/>
            </p:cNvSpPr>
            <p:nvPr/>
          </p:nvSpPr>
          <p:spPr bwMode="auto">
            <a:xfrm flipV="1">
              <a:off x="1849" y="2233"/>
              <a:ext cx="512" cy="232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9404" name="Line 11"/>
            <p:cNvSpPr>
              <a:spLocks noChangeShapeType="1"/>
            </p:cNvSpPr>
            <p:nvPr/>
          </p:nvSpPr>
          <p:spPr bwMode="auto">
            <a:xfrm flipV="1">
              <a:off x="1866" y="2066"/>
              <a:ext cx="8" cy="392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59405" name="Rectangle 12"/>
            <p:cNvSpPr>
              <a:spLocks noChangeArrowheads="1"/>
            </p:cNvSpPr>
            <p:nvPr/>
          </p:nvSpPr>
          <p:spPr bwMode="auto">
            <a:xfrm>
              <a:off x="1819" y="2543"/>
              <a:ext cx="20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900" b="1"/>
                <a:t>x</a:t>
              </a:r>
              <a:endParaRPr lang="es-ES" sz="900" b="1"/>
            </a:p>
          </p:txBody>
        </p:sp>
        <p:sp>
          <p:nvSpPr>
            <p:cNvPr id="59406" name="Rectangle 13"/>
            <p:cNvSpPr>
              <a:spLocks noChangeArrowheads="1"/>
            </p:cNvSpPr>
            <p:nvPr/>
          </p:nvSpPr>
          <p:spPr bwMode="auto">
            <a:xfrm>
              <a:off x="2132" y="2057"/>
              <a:ext cx="20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900" b="1"/>
                <a:t>y</a:t>
              </a:r>
              <a:endParaRPr lang="es-ES" sz="900" b="1"/>
            </a:p>
          </p:txBody>
        </p:sp>
        <p:sp>
          <p:nvSpPr>
            <p:cNvPr id="59407" name="Rectangle 14"/>
            <p:cNvSpPr>
              <a:spLocks noChangeArrowheads="1"/>
            </p:cNvSpPr>
            <p:nvPr/>
          </p:nvSpPr>
          <p:spPr bwMode="auto">
            <a:xfrm>
              <a:off x="1529" y="1881"/>
              <a:ext cx="49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900" b="1"/>
                <a:t>z = gris</a:t>
              </a:r>
              <a:endParaRPr lang="es-ES" sz="900" b="1"/>
            </a:p>
          </p:txBody>
        </p:sp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BF4F2B50-03B4-E94F-AA74-1C5E8E530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Representación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123di_cf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076325"/>
            <a:ext cx="6858000" cy="3151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F0880DC-1D0D-1D46-AB2E-1B1BF520E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1" y="436722"/>
            <a:ext cx="641874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475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1372" y="1120616"/>
            <a:ext cx="6299597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51372" y="3366135"/>
            <a:ext cx="629959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465660" y="794385"/>
            <a:ext cx="3504486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>
                <a:solidFill>
                  <a:srgbClr val="3333CC"/>
                </a:solidFill>
              </a:rPr>
              <a:t>Los sensores de mosaico recogen 25% R y B, y 50% G</a:t>
            </a:r>
            <a:endParaRPr lang="en-US" sz="1050">
              <a:solidFill>
                <a:srgbClr val="3333CC"/>
              </a:solidFill>
            </a:endParaRPr>
          </a:p>
        </p:txBody>
      </p:sp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1456135" y="3080385"/>
            <a:ext cx="2882520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>
                <a:solidFill>
                  <a:srgbClr val="3333CC"/>
                </a:solidFill>
              </a:rPr>
              <a:t>Después de una combinación e interpolación</a:t>
            </a:r>
            <a:endParaRPr lang="en-US" sz="1050">
              <a:solidFill>
                <a:srgbClr val="3333CC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9826577-6126-124F-9980-2B7733BD4E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123di_fuj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48942"/>
            <a:ext cx="5837635" cy="348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BABB271-34CA-9340-969B-6E5893CE8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123di_fove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3100" y="436960"/>
            <a:ext cx="5495925" cy="440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57CFBBC-C63D-A74C-A7CC-BA3E0BBCA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8069" y="822723"/>
            <a:ext cx="2156222" cy="170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04926" y="2552700"/>
            <a:ext cx="6536531" cy="2449116"/>
            <a:chOff x="0" y="2096"/>
            <a:chExt cx="5490" cy="2057"/>
          </a:xfrm>
        </p:grpSpPr>
        <p:pic>
          <p:nvPicPr>
            <p:cNvPr id="8806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2428"/>
              <a:ext cx="1805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0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43" y="2428"/>
              <a:ext cx="1800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1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699" y="2426"/>
              <a:ext cx="1788" cy="1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072" name="Text Box 8"/>
            <p:cNvSpPr txBox="1">
              <a:spLocks noChangeArrowheads="1"/>
            </p:cNvSpPr>
            <p:nvPr/>
          </p:nvSpPr>
          <p:spPr bwMode="auto">
            <a:xfrm>
              <a:off x="3378" y="3556"/>
              <a:ext cx="280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1500">
                  <a:solidFill>
                    <a:schemeClr val="bg1"/>
                  </a:solidFill>
                </a:rPr>
                <a:t>G</a:t>
              </a:r>
              <a:endParaRPr lang="es-ES" sz="1500">
                <a:solidFill>
                  <a:schemeClr val="bg1"/>
                </a:solidFill>
              </a:endParaRPr>
            </a:p>
          </p:txBody>
        </p:sp>
        <p:sp>
          <p:nvSpPr>
            <p:cNvPr id="88073" name="Line 9"/>
            <p:cNvSpPr>
              <a:spLocks noChangeShapeType="1"/>
            </p:cNvSpPr>
            <p:nvPr/>
          </p:nvSpPr>
          <p:spPr bwMode="auto">
            <a:xfrm flipH="1">
              <a:off x="1039" y="2096"/>
              <a:ext cx="1704" cy="3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88074" name="Line 10"/>
            <p:cNvSpPr>
              <a:spLocks noChangeShapeType="1"/>
            </p:cNvSpPr>
            <p:nvPr/>
          </p:nvSpPr>
          <p:spPr bwMode="auto">
            <a:xfrm>
              <a:off x="2736" y="2097"/>
              <a:ext cx="1704" cy="31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88075" name="Line 11"/>
            <p:cNvSpPr>
              <a:spLocks noChangeShapeType="1"/>
            </p:cNvSpPr>
            <p:nvPr/>
          </p:nvSpPr>
          <p:spPr bwMode="auto">
            <a:xfrm>
              <a:off x="2737" y="2098"/>
              <a:ext cx="0" cy="33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endParaRPr lang="es-ES_tradnl" sz="1050"/>
            </a:p>
          </p:txBody>
        </p:sp>
        <p:sp>
          <p:nvSpPr>
            <p:cNvPr id="88076" name="Text Box 12"/>
            <p:cNvSpPr txBox="1">
              <a:spLocks noChangeArrowheads="1"/>
            </p:cNvSpPr>
            <p:nvPr/>
          </p:nvSpPr>
          <p:spPr bwMode="auto">
            <a:xfrm>
              <a:off x="1531" y="3557"/>
              <a:ext cx="272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1500">
                  <a:solidFill>
                    <a:schemeClr val="bg1"/>
                  </a:solidFill>
                </a:rPr>
                <a:t>R</a:t>
              </a:r>
              <a:endParaRPr lang="es-ES" sz="1500">
                <a:solidFill>
                  <a:schemeClr val="bg1"/>
                </a:solidFill>
              </a:endParaRPr>
            </a:p>
          </p:txBody>
        </p:sp>
        <p:sp>
          <p:nvSpPr>
            <p:cNvPr id="88077" name="Text Box 13"/>
            <p:cNvSpPr txBox="1">
              <a:spLocks noChangeArrowheads="1"/>
            </p:cNvSpPr>
            <p:nvPr/>
          </p:nvSpPr>
          <p:spPr bwMode="auto">
            <a:xfrm>
              <a:off x="5227" y="3548"/>
              <a:ext cx="263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s-CL" sz="1500">
                  <a:solidFill>
                    <a:schemeClr val="bg1"/>
                  </a:solidFill>
                </a:rPr>
                <a:t>B</a:t>
              </a:r>
              <a:endParaRPr lang="es-ES" sz="1500">
                <a:solidFill>
                  <a:schemeClr val="bg1"/>
                </a:solidFill>
              </a:endParaRPr>
            </a:p>
          </p:txBody>
        </p:sp>
        <p:sp>
          <p:nvSpPr>
            <p:cNvPr id="88078" name="Text Box 14"/>
            <p:cNvSpPr txBox="1">
              <a:spLocks noChangeArrowheads="1"/>
            </p:cNvSpPr>
            <p:nvPr/>
          </p:nvSpPr>
          <p:spPr bwMode="auto">
            <a:xfrm>
              <a:off x="1813" y="3882"/>
              <a:ext cx="173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1500"/>
                <a:t>Descomposición RGB</a:t>
              </a:r>
              <a:endParaRPr lang="es-ES" sz="1500"/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777AAFCE-483A-CC44-A054-C20D5F29F6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1285875" y="742950"/>
            <a:ext cx="6562725" cy="1914525"/>
          </a:xfrm>
          <a:prstGeom prst="rect">
            <a:avLst/>
          </a:prstGeom>
          <a:solidFill>
            <a:srgbClr val="C9C9C9"/>
          </a:solidFill>
          <a:ln w="9525">
            <a:solidFill>
              <a:srgbClr val="C1C1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4925" y="2662238"/>
            <a:ext cx="2149079" cy="168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9247" y="2662238"/>
            <a:ext cx="2143125" cy="168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9047" y="2659857"/>
            <a:ext cx="2128838" cy="167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8" name="Text Box 6"/>
          <p:cNvSpPr txBox="1">
            <a:spLocks noChangeArrowheads="1"/>
          </p:cNvSpPr>
          <p:nvPr/>
        </p:nvSpPr>
        <p:spPr bwMode="auto">
          <a:xfrm>
            <a:off x="5326486" y="4004758"/>
            <a:ext cx="33374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1500">
                <a:solidFill>
                  <a:schemeClr val="bg1"/>
                </a:solidFill>
              </a:rPr>
              <a:t>G</a:t>
            </a:r>
            <a:endParaRPr lang="es-ES" sz="1500">
              <a:solidFill>
                <a:schemeClr val="bg1"/>
              </a:solidFill>
            </a:endParaRP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3127494" y="4005948"/>
            <a:ext cx="32412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1500">
                <a:solidFill>
                  <a:schemeClr val="bg1"/>
                </a:solidFill>
              </a:rPr>
              <a:t>R</a:t>
            </a:r>
            <a:endParaRPr lang="es-ES" sz="1500">
              <a:solidFill>
                <a:schemeClr val="bg1"/>
              </a:solidFill>
            </a:endParaRPr>
          </a:p>
        </p:txBody>
      </p:sp>
      <p:sp>
        <p:nvSpPr>
          <p:cNvPr id="90120" name="Text Box 8"/>
          <p:cNvSpPr txBox="1">
            <a:spLocks noChangeArrowheads="1"/>
          </p:cNvSpPr>
          <p:nvPr/>
        </p:nvSpPr>
        <p:spPr bwMode="auto">
          <a:xfrm>
            <a:off x="7528551" y="3995233"/>
            <a:ext cx="31290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r"/>
            <a:r>
              <a:rPr lang="es-CL" sz="1500">
                <a:solidFill>
                  <a:schemeClr val="bg1"/>
                </a:solidFill>
              </a:rPr>
              <a:t>B</a:t>
            </a:r>
            <a:endParaRPr lang="es-ES" sz="1500">
              <a:solidFill>
                <a:schemeClr val="bg1"/>
              </a:solidFill>
            </a:endParaRPr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3463282" y="4392902"/>
            <a:ext cx="206979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s-CL" sz="1500"/>
              <a:t>Descomposición RGB</a:t>
            </a:r>
            <a:endParaRPr lang="es-ES" sz="1500"/>
          </a:p>
        </p:txBody>
      </p:sp>
      <p:pic>
        <p:nvPicPr>
          <p:cNvPr id="9012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15642" y="758428"/>
            <a:ext cx="2145506" cy="188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23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9963" y="754857"/>
            <a:ext cx="2075260" cy="188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24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01904" y="756047"/>
            <a:ext cx="2076450" cy="188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25" name="Rectangle 13"/>
          <p:cNvSpPr>
            <a:spLocks noChangeArrowheads="1"/>
          </p:cNvSpPr>
          <p:nvPr/>
        </p:nvSpPr>
        <p:spPr bwMode="auto">
          <a:xfrm>
            <a:off x="1595438" y="2390775"/>
            <a:ext cx="1762125" cy="1238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90126" name="Rectangle 14"/>
          <p:cNvSpPr>
            <a:spLocks noChangeArrowheads="1"/>
          </p:cNvSpPr>
          <p:nvPr/>
        </p:nvSpPr>
        <p:spPr bwMode="auto">
          <a:xfrm>
            <a:off x="3758804" y="2382441"/>
            <a:ext cx="1762125" cy="1238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FF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5965031" y="2378869"/>
            <a:ext cx="1762125" cy="12382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00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38F166FA-B53C-234C-8B9B-616696A39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4925" y="2947988"/>
            <a:ext cx="2149079" cy="168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9247" y="2947988"/>
            <a:ext cx="2143125" cy="1684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9047" y="2945607"/>
            <a:ext cx="2128838" cy="167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1269" name="Picture 5"/>
          <p:cNvPicPr>
            <a:picLocks noChangeAspect="1" noChangeArrowheads="1"/>
          </p:cNvPicPr>
          <p:nvPr/>
        </p:nvPicPr>
        <p:blipFill>
          <a:blip r:embed="rId6">
            <a:grayscl/>
          </a:blip>
          <a:srcRect/>
          <a:stretch>
            <a:fillRect/>
          </a:stretch>
        </p:blipFill>
        <p:spPr bwMode="auto">
          <a:xfrm>
            <a:off x="3488532" y="822723"/>
            <a:ext cx="2156222" cy="170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1270" name="Text Box 6"/>
          <p:cNvSpPr txBox="1">
            <a:spLocks noChangeArrowheads="1"/>
          </p:cNvSpPr>
          <p:nvPr/>
        </p:nvSpPr>
        <p:spPr bwMode="auto">
          <a:xfrm>
            <a:off x="1229839" y="1217236"/>
            <a:ext cx="19527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  <a:spAutoFit/>
          </a:bodyPr>
          <a:lstStyle/>
          <a:p>
            <a:pPr algn="ctr"/>
            <a:r>
              <a:rPr lang="es-CL" sz="1200"/>
              <a:t>&gt; Color </a:t>
            </a:r>
            <a:r>
              <a:rPr lang="es-CL" sz="1200">
                <a:sym typeface="Symbol" charset="2"/>
              </a:rPr>
              <a:t></a:t>
            </a:r>
            <a:r>
              <a:rPr lang="es-CL" sz="1200"/>
              <a:t> blanco &amp; negro</a:t>
            </a:r>
            <a:endParaRPr lang="es-ES" sz="120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64444" y="1487091"/>
            <a:ext cx="4375547" cy="3157538"/>
            <a:chOff x="102" y="1249"/>
            <a:chExt cx="3675" cy="2652"/>
          </a:xfrm>
        </p:grpSpPr>
        <p:pic>
          <p:nvPicPr>
            <p:cNvPr id="92170" name="Picture 8"/>
            <p:cNvPicPr>
              <a:picLocks noChangeAspect="1" noChangeArrowheads="1"/>
            </p:cNvPicPr>
            <p:nvPr/>
          </p:nvPicPr>
          <p:blipFill>
            <a:blip r:embed="rId6">
              <a:lum bright="6000" contrast="42000"/>
              <a:grayscl/>
            </a:blip>
            <a:srcRect/>
            <a:stretch>
              <a:fillRect/>
            </a:stretch>
          </p:blipFill>
          <p:spPr bwMode="auto">
            <a:xfrm>
              <a:off x="1966" y="2467"/>
              <a:ext cx="1811" cy="1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171" name="Text Box 9"/>
            <p:cNvSpPr txBox="1">
              <a:spLocks noChangeArrowheads="1"/>
            </p:cNvSpPr>
            <p:nvPr/>
          </p:nvSpPr>
          <p:spPr bwMode="auto">
            <a:xfrm>
              <a:off x="102" y="1249"/>
              <a:ext cx="17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CL" sz="1200"/>
                <a:t>&gt; Mejoramiento de contraste</a:t>
              </a:r>
              <a:endParaRPr lang="es-ES" sz="1200"/>
            </a:p>
          </p:txBody>
        </p:sp>
      </p:grpSp>
      <p:sp>
        <p:nvSpPr>
          <p:cNvPr id="1291274" name="Line 10"/>
          <p:cNvSpPr>
            <a:spLocks noChangeShapeType="1"/>
          </p:cNvSpPr>
          <p:nvPr/>
        </p:nvSpPr>
        <p:spPr bwMode="auto">
          <a:xfrm>
            <a:off x="4562475" y="2543175"/>
            <a:ext cx="0" cy="409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b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AD27AD1-EC11-CE4E-9F5C-7719F34BD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5780" y="217170"/>
            <a:ext cx="7886700" cy="554355"/>
          </a:xfrm>
          <a:noFill/>
          <a:ln>
            <a:miter lim="800000"/>
            <a:headEnd/>
            <a:tailEnd/>
          </a:ln>
        </p:spPr>
        <p:txBody>
          <a:bodyPr wrap="square" lIns="61722" tIns="30861" rIns="25718" bIns="30861" numCol="1" anchor="b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Imágenes a Color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31684 -0.406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9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0" y="-20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44444E-6 L -0.00278 -0.407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91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-20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6 L -0.325 -0.405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9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00" y="-20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270" grpId="0"/>
      <p:bldP spid="129127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2820"/>
            <a:ext cx="2952890" cy="1965503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06989"/>
            <a:ext cx="2952890" cy="19732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396824A-DB44-5A4B-95D3-EE45D8703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2" y="436722"/>
            <a:ext cx="6380523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011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1083</Words>
  <Application>Microsoft Macintosh PowerPoint</Application>
  <PresentationFormat>On-screen Show (16:9)</PresentationFormat>
  <Paragraphs>345</Paragraphs>
  <Slides>75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Helvetica Neue Light</vt:lpstr>
      <vt:lpstr>Times New Roman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Conceptos Básicos</vt:lpstr>
      <vt:lpstr>Conceptos Básicos</vt:lpstr>
      <vt:lpstr>Conceptos Básicos</vt:lpstr>
      <vt:lpstr>Representación</vt:lpstr>
      <vt:lpstr>Representación</vt:lpstr>
      <vt:lpstr>Representación</vt:lpstr>
      <vt:lpstr>Representación</vt:lpstr>
      <vt:lpstr>Representación</vt:lpstr>
      <vt:lpstr>Imágenes a Color</vt:lpstr>
      <vt:lpstr>Imágenes a Color</vt:lpstr>
      <vt:lpstr>Imágenes a Color</vt:lpstr>
      <vt:lpstr>Imágenes a Color</vt:lpstr>
      <vt:lpstr>Imágenes a Color</vt:lpstr>
      <vt:lpstr>Imágenes a Color</vt:lpstr>
      <vt:lpstr>Imágenes a Color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9</cp:revision>
  <dcterms:modified xsi:type="dcterms:W3CDTF">2021-08-19T14:16:14Z</dcterms:modified>
</cp:coreProperties>
</file>